
<file path=[Content_Types].xml><?xml version="1.0" encoding="utf-8"?>
<Types xmlns="http://schemas.openxmlformats.org/package/2006/content-types">
  <Default Extension="png" ContentType="image/png"/>
  <Default Extension="jfif" ContentType="image/jpeg"/>
  <Default Extension="wma" ContentType="audio/x-ms-wma"/>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74" r:id="rId7"/>
    <p:sldId id="275" r:id="rId8"/>
    <p:sldId id="276" r:id="rId9"/>
    <p:sldId id="257" r:id="rId10"/>
    <p:sldId id="277" r:id="rId11"/>
    <p:sldId id="282" r:id="rId12"/>
    <p:sldId id="278" r:id="rId13"/>
    <p:sldId id="279" r:id="rId14"/>
    <p:sldId id="280" r:id="rId15"/>
    <p:sldId id="281" r:id="rId16"/>
    <p:sldId id="262" r:id="rId17"/>
    <p:sldId id="269" r:id="rId18"/>
    <p:sldId id="268" r:id="rId19"/>
    <p:sldId id="271" r:id="rId20"/>
    <p:sldId id="259" r:id="rId21"/>
    <p:sldId id="267" r:id="rId22"/>
    <p:sldId id="272" r:id="rId23"/>
    <p:sldId id="273" r:id="rId24"/>
    <p:sldId id="266"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660"/>
  </p:normalViewPr>
  <p:slideViewPr>
    <p:cSldViewPr snapToGrid="0">
      <p:cViewPr varScale="1">
        <p:scale>
          <a:sx n="73" d="100"/>
          <a:sy n="73" d="100"/>
        </p:scale>
        <p:origin x="53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C36894-47D9-40C8-8F16-EC1554A281E6}"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2246954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36894-47D9-40C8-8F16-EC1554A281E6}"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238664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36894-47D9-40C8-8F16-EC1554A281E6}"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320509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36894-47D9-40C8-8F16-EC1554A281E6}"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176186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C36894-47D9-40C8-8F16-EC1554A281E6}"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29512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C36894-47D9-40C8-8F16-EC1554A281E6}"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28697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C36894-47D9-40C8-8F16-EC1554A281E6}"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271253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C36894-47D9-40C8-8F16-EC1554A281E6}"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3901925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36894-47D9-40C8-8F16-EC1554A281E6}"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417620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36894-47D9-40C8-8F16-EC1554A281E6}"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3063884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36894-47D9-40C8-8F16-EC1554A281E6}"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99B69-0BB1-44F2-9B92-88B81C57DBA4}" type="slidenum">
              <a:rPr lang="en-US" smtClean="0"/>
              <a:t>‹#›</a:t>
            </a:fld>
            <a:endParaRPr lang="en-US"/>
          </a:p>
        </p:txBody>
      </p:sp>
    </p:spTree>
    <p:extLst>
      <p:ext uri="{BB962C8B-B14F-4D97-AF65-F5344CB8AC3E}">
        <p14:creationId xmlns:p14="http://schemas.microsoft.com/office/powerpoint/2010/main" val="75058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36894-47D9-40C8-8F16-EC1554A281E6}" type="datetimeFigureOut">
              <a:rPr lang="en-US" smtClean="0"/>
              <a:t>10/19/2021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99B69-0BB1-44F2-9B92-88B81C57DBA4}" type="slidenum">
              <a:rPr lang="en-US" smtClean="0"/>
              <a:t>‹#›</a:t>
            </a:fld>
            <a:endParaRPr lang="en-US"/>
          </a:p>
        </p:txBody>
      </p:sp>
    </p:spTree>
    <p:extLst>
      <p:ext uri="{BB962C8B-B14F-4D97-AF65-F5344CB8AC3E}">
        <p14:creationId xmlns:p14="http://schemas.microsoft.com/office/powerpoint/2010/main" val="778092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6.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3.jf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jfif"/><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01273" y="1081823"/>
            <a:ext cx="9144000" cy="4778063"/>
          </a:xfrm>
        </p:spPr>
        <p:txBody>
          <a:bodyPr>
            <a:noAutofit/>
          </a:bodyPr>
          <a:lstStyle/>
          <a:p>
            <a:pPr marL="0" indent="0"/>
            <a:r>
              <a:rPr lang="fa-IR" sz="4400" dirty="0">
                <a:cs typeface="B Yagut" panose="00000400000000000000" pitchFamily="2" charset="-78"/>
              </a:rPr>
              <a:t>مدیریت اطلاعات در </a:t>
            </a:r>
            <a:r>
              <a:rPr lang="fa-IR" sz="4400" dirty="0" smtClean="0">
                <a:cs typeface="B Yagut" panose="00000400000000000000" pitchFamily="2" charset="-78"/>
              </a:rPr>
              <a:t>بلایا</a:t>
            </a:r>
            <a:br>
              <a:rPr lang="fa-IR" sz="4400" dirty="0" smtClean="0">
                <a:cs typeface="B Yagut" panose="00000400000000000000" pitchFamily="2" charset="-78"/>
              </a:rPr>
            </a:br>
            <a:r>
              <a:rPr lang="fa-IR" sz="4400" dirty="0" smtClean="0">
                <a:cs typeface="B Yagut" panose="00000400000000000000" pitchFamily="2" charset="-78"/>
              </a:rPr>
              <a:t/>
            </a:r>
            <a:br>
              <a:rPr lang="fa-IR" sz="4400" dirty="0" smtClean="0">
                <a:cs typeface="B Yagut" panose="00000400000000000000" pitchFamily="2" charset="-78"/>
              </a:rPr>
            </a:br>
            <a:r>
              <a:rPr lang="fa-IR" sz="4400" dirty="0" smtClean="0">
                <a:cs typeface="B Yagut" panose="00000400000000000000" pitchFamily="2" charset="-78"/>
              </a:rPr>
              <a:t>مدیریت </a:t>
            </a:r>
            <a:r>
              <a:rPr lang="fa-IR" sz="4400" dirty="0">
                <a:cs typeface="B Yagut" panose="00000400000000000000" pitchFamily="2" charset="-78"/>
              </a:rPr>
              <a:t>خطر بلایا </a:t>
            </a:r>
            <a:br>
              <a:rPr lang="fa-IR" sz="4400" dirty="0">
                <a:cs typeface="B Yagut" panose="00000400000000000000" pitchFamily="2" charset="-78"/>
              </a:rPr>
            </a:br>
            <a:r>
              <a:rPr lang="fa-IR" sz="4400" dirty="0">
                <a:cs typeface="B Yagut" panose="00000400000000000000" pitchFamily="2" charset="-78"/>
              </a:rPr>
              <a:t/>
            </a:r>
            <a:br>
              <a:rPr lang="fa-IR" sz="4400" dirty="0">
                <a:cs typeface="B Yagut" panose="00000400000000000000" pitchFamily="2" charset="-78"/>
              </a:rPr>
            </a:br>
            <a:r>
              <a:rPr lang="fa-IR" sz="4400" dirty="0">
                <a:cs typeface="B Yagut" panose="00000400000000000000" pitchFamily="2" charset="-78"/>
              </a:rPr>
              <a:t/>
            </a:r>
            <a:br>
              <a:rPr lang="fa-IR" sz="4400" dirty="0">
                <a:cs typeface="B Yagut" panose="00000400000000000000" pitchFamily="2" charset="-78"/>
              </a:rPr>
            </a:br>
            <a:endParaRPr lang="en-US" sz="4400" dirty="0"/>
          </a:p>
        </p:txBody>
      </p:sp>
    </p:spTree>
    <p:extLst>
      <p:ext uri="{BB962C8B-B14F-4D97-AF65-F5344CB8AC3E}">
        <p14:creationId xmlns:p14="http://schemas.microsoft.com/office/powerpoint/2010/main" val="410977959"/>
      </p:ext>
    </p:extLst>
  </p:cSld>
  <p:clrMapOvr>
    <a:masterClrMapping/>
  </p:clrMapOvr>
  <mc:AlternateContent xmlns:mc="http://schemas.openxmlformats.org/markup-compatibility/2006" xmlns:p14="http://schemas.microsoft.com/office/powerpoint/2010/main">
    <mc:Choice Requires="p14">
      <p:transition spd="slow" p14:dur="2000" advClick="0" advTm="6541"/>
    </mc:Choice>
    <mc:Fallback xmlns="">
      <p:transition spd="slow" advClick="0" advTm="654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146997" y="521595"/>
            <a:ext cx="6980351" cy="1242811"/>
          </a:xfrm>
        </p:spPr>
        <p:txBody>
          <a:bodyPr>
            <a:normAutofit/>
          </a:bodyPr>
          <a:lstStyle/>
          <a:p>
            <a:pPr algn="r"/>
            <a:r>
              <a:rPr lang="ar-SA" sz="4000" dirty="0">
                <a:solidFill>
                  <a:srgbClr val="FF0000"/>
                </a:solidFill>
                <a:cs typeface="B Yagut" panose="00000400000000000000" pitchFamily="2" charset="-78"/>
              </a:rPr>
              <a:t>نقش </a:t>
            </a:r>
            <a:r>
              <a:rPr lang="fa-IR" sz="4000" dirty="0" smtClean="0">
                <a:solidFill>
                  <a:srgbClr val="FF0000"/>
                </a:solidFill>
                <a:cs typeface="B Yagut" panose="00000400000000000000" pitchFamily="2" charset="-78"/>
              </a:rPr>
              <a:t>مدیریت اطلاعات </a:t>
            </a:r>
            <a:r>
              <a:rPr lang="ar-SA" sz="4000" dirty="0" smtClean="0">
                <a:solidFill>
                  <a:srgbClr val="FF0000"/>
                </a:solidFill>
                <a:cs typeface="B Yagut" panose="00000400000000000000" pitchFamily="2" charset="-78"/>
              </a:rPr>
              <a:t> </a:t>
            </a:r>
            <a:r>
              <a:rPr lang="ar-SA" sz="4000" dirty="0">
                <a:solidFill>
                  <a:srgbClr val="FF0000"/>
                </a:solidFill>
                <a:cs typeface="B Yagut" panose="00000400000000000000" pitchFamily="2" charset="-78"/>
              </a:rPr>
              <a:t>در سازمانها</a:t>
            </a:r>
          </a:p>
        </p:txBody>
      </p:sp>
      <p:sp>
        <p:nvSpPr>
          <p:cNvPr id="5" name="Rectangle 3"/>
          <p:cNvSpPr txBox="1">
            <a:spLocks noChangeArrowheads="1"/>
          </p:cNvSpPr>
          <p:nvPr/>
        </p:nvSpPr>
        <p:spPr>
          <a:xfrm>
            <a:off x="5415406" y="2045595"/>
            <a:ext cx="5528992" cy="3957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dirty="0" smtClean="0">
                <a:cs typeface="B Yagut" panose="00000400000000000000" pitchFamily="2" charset="-78"/>
              </a:rPr>
              <a:t>نظارت و كنترل دقيق بر فعاليتهاي سازمان</a:t>
            </a:r>
          </a:p>
          <a:p>
            <a:pPr algn="r" rtl="1"/>
            <a:r>
              <a:rPr lang="ar-SA" dirty="0" smtClean="0">
                <a:cs typeface="B Yagut" panose="00000400000000000000" pitchFamily="2" charset="-78"/>
              </a:rPr>
              <a:t>كاهش حدس وگمان در تصميم گيريها</a:t>
            </a:r>
          </a:p>
          <a:p>
            <a:pPr algn="r" rtl="1"/>
            <a:r>
              <a:rPr lang="ar-SA" dirty="0" smtClean="0">
                <a:cs typeface="B Yagut" panose="00000400000000000000" pitchFamily="2" charset="-78"/>
              </a:rPr>
              <a:t>امكان برنامه ريزي استراتژيك</a:t>
            </a:r>
          </a:p>
          <a:p>
            <a:pPr algn="r" rtl="1"/>
            <a:r>
              <a:rPr lang="ar-SA" dirty="0" smtClean="0">
                <a:cs typeface="B Yagut" panose="00000400000000000000" pitchFamily="2" charset="-78"/>
              </a:rPr>
              <a:t>فيدبك از نتايج تصميمات</a:t>
            </a:r>
          </a:p>
          <a:p>
            <a:pPr algn="r" rtl="1"/>
            <a:r>
              <a:rPr lang="ar-SA" dirty="0" smtClean="0">
                <a:cs typeface="B Yagut" panose="00000400000000000000" pitchFamily="2" charset="-78"/>
              </a:rPr>
              <a:t>كاهش سطوح مديريت</a:t>
            </a:r>
          </a:p>
          <a:p>
            <a:pPr algn="r" rtl="1"/>
            <a:r>
              <a:rPr lang="ar-SA" dirty="0" smtClean="0">
                <a:cs typeface="B Yagut" panose="00000400000000000000" pitchFamily="2" charset="-78"/>
              </a:rPr>
              <a:t>كاهش هزينه</a:t>
            </a:r>
            <a:endParaRPr lang="en-US" dirty="0">
              <a:cs typeface="B Yagut" panose="00000400000000000000"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979" y="2303172"/>
            <a:ext cx="4365938" cy="3247622"/>
          </a:xfrm>
          <a:prstGeom prst="rect">
            <a:avLst/>
          </a:prstGeom>
        </p:spPr>
      </p:pic>
      <p:pic>
        <p:nvPicPr>
          <p:cNvPr id="3" name="0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179" y="7140616"/>
            <a:ext cx="609600" cy="609600"/>
          </a:xfrm>
          <a:prstGeom prst="rect">
            <a:avLst/>
          </a:prstGeom>
        </p:spPr>
      </p:pic>
    </p:spTree>
    <p:extLst>
      <p:ext uri="{BB962C8B-B14F-4D97-AF65-F5344CB8AC3E}">
        <p14:creationId xmlns:p14="http://schemas.microsoft.com/office/powerpoint/2010/main" val="4193032088"/>
      </p:ext>
    </p:extLst>
  </p:cSld>
  <p:clrMapOvr>
    <a:masterClrMapping/>
  </p:clrMapOvr>
  <mc:AlternateContent xmlns:mc="http://schemas.openxmlformats.org/markup-compatibility/2006" xmlns:p14="http://schemas.microsoft.com/office/powerpoint/2010/main">
    <mc:Choice Requires="p14">
      <p:transition spd="slow" p14:dur="2000" advClick="0" advTm="141000"/>
    </mc:Choice>
    <mc:Fallback xmlns="">
      <p:transition spd="slow" advClick="0" advTm="1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647094" y="434745"/>
            <a:ext cx="7772400" cy="761009"/>
          </a:xfrm>
        </p:spPr>
        <p:txBody>
          <a:bodyPr>
            <a:normAutofit/>
          </a:bodyPr>
          <a:lstStyle/>
          <a:p>
            <a:pPr algn="r"/>
            <a:r>
              <a:rPr lang="fa-IR" sz="4000" dirty="0" smtClean="0">
                <a:solidFill>
                  <a:srgbClr val="FF0000"/>
                </a:solidFill>
                <a:cs typeface="B Yagut" panose="00000400000000000000" pitchFamily="2" charset="-78"/>
              </a:rPr>
              <a:t>خصوصیات یک سیستم کارآمد اطلاعات</a:t>
            </a:r>
            <a:endParaRPr lang="fa-IR" sz="4000" dirty="0">
              <a:solidFill>
                <a:srgbClr val="FF0000"/>
              </a:solidFill>
              <a:cs typeface="B Yagut" panose="00000400000000000000" pitchFamily="2" charset="-78"/>
            </a:endParaRPr>
          </a:p>
        </p:txBody>
      </p:sp>
      <p:sp>
        <p:nvSpPr>
          <p:cNvPr id="8" name="Text Placeholder 2"/>
          <p:cNvSpPr txBox="1">
            <a:spLocks/>
          </p:cNvSpPr>
          <p:nvPr/>
        </p:nvSpPr>
        <p:spPr>
          <a:xfrm>
            <a:off x="126315" y="1516487"/>
            <a:ext cx="11983624" cy="4419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50000"/>
              </a:lnSpc>
              <a:buNone/>
            </a:pPr>
            <a:r>
              <a:rPr lang="fa-IR" b="1" dirty="0" smtClean="0">
                <a:cs typeface="B Yagut" panose="00000400000000000000" pitchFamily="2" charset="-78"/>
              </a:rPr>
              <a:t>1- گردآوری اطلاعات متناسب با نیازهای سازمان</a:t>
            </a:r>
            <a:br>
              <a:rPr lang="fa-IR" b="1" dirty="0" smtClean="0">
                <a:cs typeface="B Yagut" panose="00000400000000000000" pitchFamily="2" charset="-78"/>
              </a:rPr>
            </a:br>
            <a:r>
              <a:rPr lang="fa-IR" b="1" dirty="0" smtClean="0">
                <a:cs typeface="B Yagut" panose="00000400000000000000" pitchFamily="2" charset="-78"/>
              </a:rPr>
              <a:t>2- غرق نکردن مدیر در دریای اطلاعات</a:t>
            </a:r>
          </a:p>
          <a:p>
            <a:pPr marL="0" indent="0" algn="r" rtl="1">
              <a:lnSpc>
                <a:spcPct val="150000"/>
              </a:lnSpc>
              <a:buNone/>
            </a:pPr>
            <a:r>
              <a:rPr lang="fa-IR" b="1" dirty="0" smtClean="0">
                <a:cs typeface="B Yagut" panose="00000400000000000000" pitchFamily="2" charset="-78"/>
              </a:rPr>
              <a:t>3-ارایه </a:t>
            </a:r>
            <a:r>
              <a:rPr lang="fa-IR" b="1" dirty="0">
                <a:cs typeface="B Yagut" panose="00000400000000000000" pitchFamily="2" charset="-78"/>
              </a:rPr>
              <a:t>یک تصویر کلی از وضعیت</a:t>
            </a:r>
          </a:p>
          <a:p>
            <a:pPr marL="0" indent="0" algn="just" rtl="1">
              <a:lnSpc>
                <a:spcPct val="150000"/>
              </a:lnSpc>
              <a:buNone/>
            </a:pPr>
            <a:r>
              <a:rPr lang="fa-IR" b="1" dirty="0">
                <a:cs typeface="B Yagut" panose="00000400000000000000" pitchFamily="2" charset="-78"/>
              </a:rPr>
              <a:t>4- نیاز به برنامه ریزی هماهنگ، </a:t>
            </a:r>
            <a:r>
              <a:rPr lang="fa-IR" b="1" dirty="0" smtClean="0">
                <a:cs typeface="B Yagut" panose="00000400000000000000" pitchFamily="2" charset="-78"/>
              </a:rPr>
              <a:t>سازماندهی شده و... </a:t>
            </a:r>
          </a:p>
          <a:p>
            <a:pPr marL="0" indent="0" algn="r" rtl="1">
              <a:lnSpc>
                <a:spcPct val="150000"/>
              </a:lnSpc>
              <a:buNone/>
            </a:pPr>
            <a:r>
              <a:rPr lang="fa-IR" b="1" dirty="0" smtClean="0">
                <a:cs typeface="B Yagut" panose="00000400000000000000" pitchFamily="2" charset="-78"/>
              </a:rPr>
              <a:t/>
            </a:r>
            <a:br>
              <a:rPr lang="fa-IR" b="1" dirty="0" smtClean="0">
                <a:cs typeface="B Yagut" panose="00000400000000000000" pitchFamily="2" charset="-78"/>
              </a:rPr>
            </a:br>
            <a:endParaRPr lang="fa-IR" b="1" dirty="0">
              <a:cs typeface="B Yagut" panose="00000400000000000000"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8130" y="1516487"/>
            <a:ext cx="2370702" cy="190372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516487"/>
            <a:ext cx="2448474" cy="1817263"/>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980" y="4149418"/>
            <a:ext cx="2236114" cy="208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1022" y="4149418"/>
            <a:ext cx="2024917" cy="202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8282376"/>
      </p:ext>
    </p:extLst>
  </p:cSld>
  <p:clrMapOvr>
    <a:masterClrMapping/>
  </p:clrMapOvr>
  <mc:AlternateContent xmlns:mc="http://schemas.openxmlformats.org/markup-compatibility/2006" xmlns:p14="http://schemas.microsoft.com/office/powerpoint/2010/main">
    <mc:Choice Requires="p14">
      <p:transition spd="slow" p14:dur="2000" advClick="0" advTm="45228"/>
    </mc:Choice>
    <mc:Fallback xmlns="">
      <p:transition spd="slow" advClick="0" advTm="4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06"/>
            <a:ext cx="10515600" cy="1325563"/>
          </a:xfrm>
        </p:spPr>
        <p:txBody>
          <a:bodyPr>
            <a:normAutofit/>
          </a:bodyPr>
          <a:lstStyle/>
          <a:p>
            <a:pPr algn="r"/>
            <a:r>
              <a:rPr lang="fa-IR" sz="4000" dirty="0" smtClean="0">
                <a:solidFill>
                  <a:srgbClr val="FF0000"/>
                </a:solidFill>
                <a:cs typeface="B Yagut" panose="00000400000000000000" pitchFamily="2" charset="-78"/>
              </a:rPr>
              <a:t>اهمیت اطلاعات در مدیریت بلایا</a:t>
            </a:r>
            <a:endParaRPr lang="en-US" sz="4000" dirty="0">
              <a:solidFill>
                <a:srgbClr val="FF0000"/>
              </a:solidFill>
              <a:cs typeface="B Yagut" panose="00000400000000000000" pitchFamily="2" charset="-78"/>
            </a:endParaRPr>
          </a:p>
        </p:txBody>
      </p:sp>
      <p:sp>
        <p:nvSpPr>
          <p:cNvPr id="3" name="Content Placeholder 2"/>
          <p:cNvSpPr>
            <a:spLocks noGrp="1"/>
          </p:cNvSpPr>
          <p:nvPr>
            <p:ph idx="1"/>
          </p:nvPr>
        </p:nvSpPr>
        <p:spPr>
          <a:xfrm>
            <a:off x="187569" y="2791428"/>
            <a:ext cx="11816861" cy="3570735"/>
          </a:xfrm>
        </p:spPr>
        <p:txBody>
          <a:bodyPr>
            <a:normAutofit/>
          </a:bodyPr>
          <a:lstStyle/>
          <a:p>
            <a:pPr marL="0" indent="0" algn="just">
              <a:buNone/>
            </a:pPr>
            <a:r>
              <a:rPr lang="fa-IR" dirty="0" smtClean="0">
                <a:cs typeface="B Yagut" panose="00000400000000000000" pitchFamily="2" charset="-78"/>
              </a:rPr>
              <a:t>افزایش امکان مدیریت کارآمد اطلاعات، تاثیر مستقیم بر کاهش خطر بلایا در جوامع خواهد داشت.در تکامل مدیریت بلایا، اهمیت اطلاعات برای مدیریت موثر بطور قاطع مورد تاکید بوده است. اطلاعات یک شکل از کمک حیاتی در بلایا محسوب می شود و مردم همان ، اندازه که به آب، غذا، دارو یا سرپناه نیاز دارند، به اطلاعات نیز نیاز دارند. اطلاعات می تواند زندگی ها و منابع را نجات دهد. بحث </a:t>
            </a:r>
            <a:r>
              <a:rPr lang="fa-IR" dirty="0">
                <a:cs typeface="B Yagut" panose="00000400000000000000" pitchFamily="2" charset="-78"/>
              </a:rPr>
              <a:t>اطلاعات و دانش، بحث اساسی و مهمی است چراکه هنوز شناخت عمیق و دقیقی نسبت به ریشه‌های حوادث و نحوه تبديل شدن مخاطرات طبیعی به بلایای مخرب را </a:t>
            </a:r>
            <a:r>
              <a:rPr lang="fa-IR" dirty="0" smtClean="0">
                <a:cs typeface="B Yagut" panose="00000400000000000000" pitchFamily="2" charset="-78"/>
              </a:rPr>
              <a:t>نداریم.                                                                                                                           </a:t>
            </a:r>
            <a:endParaRPr lang="en-US"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342" y="721217"/>
            <a:ext cx="2641490" cy="1646845"/>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4213129"/>
      </p:ext>
    </p:extLst>
  </p:cSld>
  <p:clrMapOvr>
    <a:masterClrMapping/>
  </p:clrMapOvr>
  <mc:AlternateContent xmlns:mc="http://schemas.openxmlformats.org/markup-compatibility/2006" xmlns:p14="http://schemas.microsoft.com/office/powerpoint/2010/main">
    <mc:Choice Requires="p14">
      <p:transition spd="slow" p14:dur="2000" advClick="0" advTm="56453"/>
    </mc:Choice>
    <mc:Fallback xmlns="">
      <p:transition spd="slow" advClick="0" advTm="5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5773" y="446716"/>
            <a:ext cx="7792791" cy="915355"/>
          </a:xfrm>
        </p:spPr>
        <p:txBody>
          <a:bodyPr>
            <a:normAutofit/>
          </a:bodyPr>
          <a:lstStyle/>
          <a:p>
            <a:pPr algn="ctr"/>
            <a:r>
              <a:rPr lang="fa-IR" sz="3600" dirty="0">
                <a:solidFill>
                  <a:srgbClr val="FF0000"/>
                </a:solidFill>
                <a:cs typeface="B Yagut" panose="00000400000000000000" pitchFamily="2" charset="-78"/>
              </a:rPr>
              <a:t>منابع اطلاعاتی برای مدیریت اضطراری سلامت</a:t>
            </a:r>
            <a:endParaRPr lang="en-US" sz="3600" dirty="0">
              <a:solidFill>
                <a:srgbClr val="FF0000"/>
              </a:solidFill>
              <a:cs typeface="B Yagut" panose="00000400000000000000" pitchFamily="2" charset="-78"/>
            </a:endParaRPr>
          </a:p>
        </p:txBody>
      </p:sp>
      <p:sp>
        <p:nvSpPr>
          <p:cNvPr id="3" name="Content Placeholder 2"/>
          <p:cNvSpPr>
            <a:spLocks noGrp="1"/>
          </p:cNvSpPr>
          <p:nvPr>
            <p:ph idx="1"/>
          </p:nvPr>
        </p:nvSpPr>
        <p:spPr>
          <a:xfrm>
            <a:off x="2484549" y="1814960"/>
            <a:ext cx="9461265" cy="4362002"/>
          </a:xfrm>
        </p:spPr>
        <p:txBody>
          <a:bodyPr>
            <a:normAutofit lnSpcReduction="10000"/>
          </a:bodyPr>
          <a:lstStyle/>
          <a:p>
            <a:pPr marL="0" indent="0" algn="r">
              <a:buNone/>
            </a:pPr>
            <a:r>
              <a:rPr lang="fa-IR" sz="3200" dirty="0">
                <a:cs typeface="B Yagut" panose="00000400000000000000" pitchFamily="2" charset="-78"/>
              </a:rPr>
              <a:t>1- سیستم های </a:t>
            </a:r>
            <a:r>
              <a:rPr lang="fa-IR" sz="3200" dirty="0" smtClean="0">
                <a:cs typeface="B Yagut" panose="00000400000000000000" pitchFamily="2" charset="-78"/>
              </a:rPr>
              <a:t>هشداردهنده</a:t>
            </a:r>
          </a:p>
          <a:p>
            <a:pPr algn="r" rtl="1"/>
            <a:r>
              <a:rPr lang="fa-IR" dirty="0" smtClean="0">
                <a:cs typeface="B Yagut" panose="00000400000000000000" pitchFamily="2" charset="-78"/>
              </a:rPr>
              <a:t>شیوع </a:t>
            </a:r>
            <a:r>
              <a:rPr lang="fa-IR" dirty="0">
                <a:cs typeface="B Yagut" panose="00000400000000000000" pitchFamily="2" charset="-78"/>
              </a:rPr>
              <a:t>بیماری و همه گیری</a:t>
            </a:r>
          </a:p>
          <a:p>
            <a:pPr algn="r" rtl="1"/>
            <a:r>
              <a:rPr lang="fa-IR" dirty="0" smtClean="0">
                <a:cs typeface="B Yagut" panose="00000400000000000000" pitchFamily="2" charset="-78"/>
              </a:rPr>
              <a:t>آب وهوا</a:t>
            </a:r>
            <a:endParaRPr lang="fa-IR" dirty="0">
              <a:cs typeface="B Yagut" panose="00000400000000000000" pitchFamily="2" charset="-78"/>
            </a:endParaRPr>
          </a:p>
          <a:p>
            <a:pPr algn="r" rtl="1"/>
            <a:r>
              <a:rPr lang="fa-IR" dirty="0" smtClean="0">
                <a:cs typeface="B Yagut" panose="00000400000000000000" pitchFamily="2" charset="-78"/>
              </a:rPr>
              <a:t>خطرات </a:t>
            </a:r>
            <a:r>
              <a:rPr lang="fa-IR" dirty="0">
                <a:cs typeface="B Yagut" panose="00000400000000000000" pitchFamily="2" charset="-78"/>
              </a:rPr>
              <a:t>طبیعی</a:t>
            </a:r>
          </a:p>
          <a:p>
            <a:pPr algn="r" rtl="1"/>
            <a:r>
              <a:rPr lang="fa-IR" dirty="0">
                <a:cs typeface="B Yagut" panose="00000400000000000000" pitchFamily="2" charset="-78"/>
              </a:rPr>
              <a:t>جنبش های جمعیت</a:t>
            </a:r>
          </a:p>
          <a:p>
            <a:pPr algn="r" rtl="1"/>
            <a:r>
              <a:rPr lang="fa-IR" dirty="0">
                <a:cs typeface="B Yagut" panose="00000400000000000000" pitchFamily="2" charset="-78"/>
              </a:rPr>
              <a:t>خطرات فنی و صنعتی</a:t>
            </a:r>
          </a:p>
          <a:p>
            <a:pPr algn="r" rtl="1"/>
            <a:r>
              <a:rPr lang="fa-IR" dirty="0">
                <a:cs typeface="B Yagut" panose="00000400000000000000" pitchFamily="2" charset="-78"/>
              </a:rPr>
              <a:t>ناآرامی های اجتماعی و سیاسی</a:t>
            </a:r>
          </a:p>
          <a:p>
            <a:pPr algn="r" rtl="1"/>
            <a:r>
              <a:rPr lang="fa-IR" dirty="0">
                <a:cs typeface="B Yagut" panose="00000400000000000000" pitchFamily="2" charset="-78"/>
              </a:rPr>
              <a:t>بحران </a:t>
            </a:r>
            <a:r>
              <a:rPr lang="fa-IR" dirty="0" smtClean="0">
                <a:cs typeface="B Yagut" panose="00000400000000000000" pitchFamily="2" charset="-78"/>
              </a:rPr>
              <a:t>اقتصادی (کمبود </a:t>
            </a:r>
            <a:r>
              <a:rPr lang="fa-IR" dirty="0">
                <a:cs typeface="B Yagut" panose="00000400000000000000" pitchFamily="2" charset="-78"/>
              </a:rPr>
              <a:t>مواد غذایی</a:t>
            </a:r>
            <a:r>
              <a:rPr lang="fa-IR" dirty="0" smtClean="0">
                <a:cs typeface="B Yagut" panose="00000400000000000000" pitchFamily="2" charset="-78"/>
              </a:rPr>
              <a:t>…)</a:t>
            </a:r>
            <a:endParaRPr lang="fa-IR" dirty="0">
              <a:cs typeface="B Yagut" panose="00000400000000000000" pitchFamily="2" charset="-78"/>
            </a:endParaRPr>
          </a:p>
          <a:p>
            <a:pPr algn="r" rtl="1"/>
            <a:r>
              <a:rPr lang="fa-IR" dirty="0">
                <a:cs typeface="B Yagut" panose="00000400000000000000" pitchFamily="2" charset="-78"/>
              </a:rPr>
              <a:t>جنگ</a:t>
            </a:r>
            <a:endParaRPr lang="en-US"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769" y="1824536"/>
            <a:ext cx="4584879" cy="3833661"/>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6401842"/>
      </p:ext>
    </p:extLst>
  </p:cSld>
  <p:clrMapOvr>
    <a:masterClrMapping/>
  </p:clrMapOvr>
  <mc:AlternateContent xmlns:mc="http://schemas.openxmlformats.org/markup-compatibility/2006" xmlns:p14="http://schemas.microsoft.com/office/powerpoint/2010/main">
    <mc:Choice Requires="p14">
      <p:transition spd="slow" p14:dur="2000" advClick="0" advTm="29704"/>
    </mc:Choice>
    <mc:Fallback xmlns="">
      <p:transition spd="slow" advClick="0" advTm="29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86675"/>
            <a:ext cx="12192000" cy="2511382"/>
          </a:xfrm>
        </p:spPr>
        <p:txBody>
          <a:bodyPr>
            <a:normAutofit/>
          </a:bodyPr>
          <a:lstStyle/>
          <a:p>
            <a:pPr marL="0" indent="0" algn="r">
              <a:buNone/>
            </a:pPr>
            <a:r>
              <a:rPr lang="fa-IR" dirty="0">
                <a:cs typeface="B Yagut" panose="00000400000000000000" pitchFamily="2" charset="-78"/>
              </a:rPr>
              <a:t>3- </a:t>
            </a:r>
            <a:r>
              <a:rPr lang="fa-IR" sz="3200" dirty="0" smtClean="0">
                <a:cs typeface="B Yagut" panose="00000400000000000000" pitchFamily="2" charset="-78"/>
              </a:rPr>
              <a:t>هشدارهای </a:t>
            </a:r>
            <a:r>
              <a:rPr lang="fa-IR" dirty="0">
                <a:cs typeface="B Yagut" panose="00000400000000000000" pitchFamily="2" charset="-78"/>
              </a:rPr>
              <a:t>زود </a:t>
            </a:r>
            <a:r>
              <a:rPr lang="fa-IR" dirty="0" smtClean="0">
                <a:cs typeface="B Yagut" panose="00000400000000000000" pitchFamily="2" charset="-78"/>
              </a:rPr>
              <a:t>هنگام </a:t>
            </a:r>
          </a:p>
          <a:p>
            <a:pPr algn="r" rtl="1"/>
            <a:r>
              <a:rPr lang="fa-IR" dirty="0" smtClean="0">
                <a:cs typeface="B Yagut" panose="00000400000000000000" pitchFamily="2" charset="-78"/>
              </a:rPr>
              <a:t>ارائــه اطلاعــات </a:t>
            </a:r>
            <a:r>
              <a:rPr lang="fa-IR" dirty="0">
                <a:cs typeface="B Yagut" panose="00000400000000000000" pitchFamily="2" charset="-78"/>
              </a:rPr>
              <a:t>به موقع و مؤثر از طریق مؤسسات </a:t>
            </a:r>
            <a:r>
              <a:rPr lang="fa-IR" dirty="0" smtClean="0">
                <a:cs typeface="B Yagut" panose="00000400000000000000" pitchFamily="2" charset="-78"/>
              </a:rPr>
              <a:t>مشخــص شـــده است</a:t>
            </a:r>
            <a:r>
              <a:rPr lang="en-US" dirty="0" smtClean="0">
                <a:cs typeface="B Yagut" panose="00000400000000000000" pitchFamily="2" charset="-78"/>
              </a:rPr>
              <a:t>***</a:t>
            </a:r>
            <a:r>
              <a:rPr lang="fa-IR" dirty="0" smtClean="0">
                <a:cs typeface="B Yagut" panose="00000400000000000000" pitchFamily="2" charset="-78"/>
              </a:rPr>
              <a:t> </a:t>
            </a:r>
            <a:r>
              <a:rPr lang="fa-IR" dirty="0">
                <a:cs typeface="B Yagut" panose="00000400000000000000" pitchFamily="2" charset="-78"/>
              </a:rPr>
              <a:t>كه </a:t>
            </a:r>
            <a:r>
              <a:rPr lang="fa-IR" dirty="0" smtClean="0">
                <a:cs typeface="B Yagut" panose="00000400000000000000" pitchFamily="2" charset="-78"/>
              </a:rPr>
              <a:t>برای افـــراد </a:t>
            </a:r>
            <a:r>
              <a:rPr lang="fa-IR" dirty="0">
                <a:cs typeface="B Yagut" panose="00000400000000000000" pitchFamily="2" charset="-78"/>
              </a:rPr>
              <a:t>در معرض خطر می تواند اقداماتی را انجام دهند تا از خطر </a:t>
            </a:r>
            <a:r>
              <a:rPr lang="fa-IR" dirty="0" smtClean="0">
                <a:cs typeface="B Yagut" panose="00000400000000000000" pitchFamily="2" charset="-78"/>
              </a:rPr>
              <a:t>جلوگیری </a:t>
            </a:r>
            <a:r>
              <a:rPr lang="fa-IR" dirty="0">
                <a:cs typeface="B Yagut" panose="00000400000000000000" pitchFamily="2" charset="-78"/>
              </a:rPr>
              <a:t>كنند یا از این طریق كاهش یابند.</a:t>
            </a:r>
            <a:endParaRPr lang="en-US" dirty="0">
              <a:cs typeface="B Yagut" panose="00000400000000000000" pitchFamily="2" charset="-78"/>
            </a:endParaRPr>
          </a:p>
        </p:txBody>
      </p:sp>
      <p:sp>
        <p:nvSpPr>
          <p:cNvPr id="4" name="Rectangle 3"/>
          <p:cNvSpPr/>
          <p:nvPr/>
        </p:nvSpPr>
        <p:spPr>
          <a:xfrm>
            <a:off x="1" y="1301352"/>
            <a:ext cx="12191999" cy="2585323"/>
          </a:xfrm>
          <a:prstGeom prst="rect">
            <a:avLst/>
          </a:prstGeom>
        </p:spPr>
        <p:txBody>
          <a:bodyPr wrap="square">
            <a:spAutoFit/>
          </a:bodyPr>
          <a:lstStyle/>
          <a:p>
            <a:pPr algn="r"/>
            <a:r>
              <a:rPr lang="fa-IR" sz="3200" dirty="0" smtClean="0">
                <a:latin typeface="Arial Narrow" pitchFamily="34" charset="0"/>
                <a:cs typeface="B Yagut" panose="00000400000000000000" pitchFamily="2" charset="-78"/>
              </a:rPr>
              <a:t>2- نظارت ها </a:t>
            </a:r>
          </a:p>
          <a:p>
            <a:pPr marL="457200" indent="-457200" algn="r" rtl="1">
              <a:buFont typeface="Arial" pitchFamily="34" charset="0"/>
              <a:buChar char="•"/>
            </a:pPr>
            <a:r>
              <a:rPr lang="fa-IR" sz="2800" dirty="0" smtClean="0">
                <a:latin typeface="Arial Narrow" pitchFamily="34" charset="0"/>
                <a:cs typeface="B Yagut" panose="00000400000000000000" pitchFamily="2" charset="-78"/>
              </a:rPr>
              <a:t>اولویـــت </a:t>
            </a:r>
            <a:r>
              <a:rPr lang="fa-IR" sz="2800" dirty="0">
                <a:latin typeface="Arial Narrow" pitchFamily="34" charset="0"/>
                <a:cs typeface="B Yagut" panose="00000400000000000000" pitchFamily="2" charset="-78"/>
              </a:rPr>
              <a:t>ها را </a:t>
            </a:r>
            <a:r>
              <a:rPr lang="fa-IR" sz="2800" dirty="0" smtClean="0">
                <a:latin typeface="Arial Narrow" pitchFamily="34" charset="0"/>
                <a:cs typeface="B Yagut" panose="00000400000000000000" pitchFamily="2" charset="-78"/>
              </a:rPr>
              <a:t>تعیــین </a:t>
            </a:r>
            <a:r>
              <a:rPr lang="fa-IR" sz="2800" dirty="0">
                <a:latin typeface="Arial Narrow" pitchFamily="34" charset="0"/>
                <a:cs typeface="B Yagut" panose="00000400000000000000" pitchFamily="2" charset="-78"/>
              </a:rPr>
              <a:t>کنید ، روندها را دنبال کنید ، </a:t>
            </a:r>
            <a:r>
              <a:rPr lang="fa-IR" sz="2800" dirty="0" smtClean="0">
                <a:latin typeface="Arial Narrow" pitchFamily="34" charset="0"/>
                <a:cs typeface="B Yagut" panose="00000400000000000000" pitchFamily="2" charset="-78"/>
              </a:rPr>
              <a:t>گـروه </a:t>
            </a:r>
            <a:r>
              <a:rPr lang="fa-IR" sz="2800" dirty="0">
                <a:latin typeface="Arial Narrow" pitchFamily="34" charset="0"/>
                <a:cs typeface="B Yagut" panose="00000400000000000000" pitchFamily="2" charset="-78"/>
              </a:rPr>
              <a:t>های آسیب پذیر را شناسایی کنید ، موقعیت های پرخطر داشته باشید و اولویت ها را دوباره ارزیابی </a:t>
            </a:r>
            <a:r>
              <a:rPr lang="fa-IR" sz="2800" dirty="0" smtClean="0">
                <a:latin typeface="Arial Narrow" pitchFamily="34" charset="0"/>
                <a:cs typeface="B Yagut" panose="00000400000000000000" pitchFamily="2" charset="-78"/>
              </a:rPr>
              <a:t>کنید.</a:t>
            </a:r>
            <a:r>
              <a:rPr lang="en-US" sz="2800" dirty="0" smtClean="0">
                <a:latin typeface="Arial Narrow" pitchFamily="34" charset="0"/>
                <a:cs typeface="B Yagut" panose="00000400000000000000" pitchFamily="2" charset="-78"/>
              </a:rPr>
              <a:t>***</a:t>
            </a:r>
            <a:r>
              <a:rPr lang="fa-IR" sz="2800" dirty="0" smtClean="0">
                <a:latin typeface="Arial Narrow" pitchFamily="34" charset="0"/>
                <a:cs typeface="B Yagut" panose="00000400000000000000" pitchFamily="2" charset="-78"/>
              </a:rPr>
              <a:t>در </a:t>
            </a:r>
            <a:r>
              <a:rPr lang="fa-IR" sz="2800" dirty="0">
                <a:latin typeface="Arial Narrow" pitchFamily="34" charset="0"/>
                <a:cs typeface="B Yagut" panose="00000400000000000000" pitchFamily="2" charset="-78"/>
              </a:rPr>
              <a:t>صورت لزوم به همه گیری ها </a:t>
            </a:r>
            <a:r>
              <a:rPr lang="fa-IR" sz="2800" dirty="0" smtClean="0">
                <a:latin typeface="Arial Narrow" pitchFamily="34" charset="0"/>
                <a:cs typeface="B Yagut" panose="00000400000000000000" pitchFamily="2" charset="-78"/>
              </a:rPr>
              <a:t>پاسخ دهید .اطمینان </a:t>
            </a:r>
            <a:r>
              <a:rPr lang="fa-IR" sz="2800" dirty="0">
                <a:latin typeface="Arial Narrow" pitchFamily="34" charset="0"/>
                <a:cs typeface="B Yagut" panose="00000400000000000000" pitchFamily="2" charset="-78"/>
              </a:rPr>
              <a:t>از هدفگذاری </a:t>
            </a:r>
            <a:r>
              <a:rPr lang="fa-IR" sz="2800" dirty="0" smtClean="0">
                <a:latin typeface="Arial Narrow" pitchFamily="34" charset="0"/>
                <a:cs typeface="B Yagut" panose="00000400000000000000" pitchFamily="2" charset="-78"/>
              </a:rPr>
              <a:t>منابع و پیشرفت </a:t>
            </a:r>
            <a:r>
              <a:rPr lang="fa-IR" sz="2800" dirty="0">
                <a:latin typeface="Arial Narrow" pitchFamily="34" charset="0"/>
                <a:cs typeface="B Yagut" panose="00000400000000000000" pitchFamily="2" charset="-78"/>
              </a:rPr>
              <a:t>/ اثربخشی برنامه یا کیفیت مراقبت های برنامه را ارزیابی </a:t>
            </a:r>
            <a:r>
              <a:rPr lang="fa-IR" sz="2800" dirty="0" smtClean="0">
                <a:latin typeface="Arial Narrow" pitchFamily="34" charset="0"/>
                <a:cs typeface="B Yagut" panose="00000400000000000000" pitchFamily="2" charset="-78"/>
              </a:rPr>
              <a:t>کنید</a:t>
            </a:r>
          </a:p>
          <a:p>
            <a:pPr algn="r"/>
            <a:endParaRPr lang="en-US" b="1" dirty="0">
              <a:cs typeface="B Yagut" panose="00000400000000000000" pitchFamily="2" charset="-78"/>
            </a:endParaRPr>
          </a:p>
        </p:txBody>
      </p:sp>
      <p:sp>
        <p:nvSpPr>
          <p:cNvPr id="5" name="Rectangle 4"/>
          <p:cNvSpPr/>
          <p:nvPr/>
        </p:nvSpPr>
        <p:spPr>
          <a:xfrm>
            <a:off x="2261937" y="371810"/>
            <a:ext cx="9035716" cy="646331"/>
          </a:xfrm>
          <a:prstGeom prst="rect">
            <a:avLst/>
          </a:prstGeom>
        </p:spPr>
        <p:txBody>
          <a:bodyPr wrap="square">
            <a:spAutoFit/>
          </a:bodyPr>
          <a:lstStyle/>
          <a:p>
            <a:pPr algn="ctr"/>
            <a:r>
              <a:rPr lang="fa-IR" sz="3600" dirty="0">
                <a:solidFill>
                  <a:srgbClr val="FF0000"/>
                </a:solidFill>
                <a:latin typeface="Calibri Light"/>
                <a:ea typeface="+mj-ea"/>
                <a:cs typeface="B Yagut" panose="00000400000000000000" pitchFamily="2" charset="-78"/>
              </a:rPr>
              <a:t>منابع اطلاعاتی برای مدیریت اضطراری سلامت</a:t>
            </a:r>
            <a:endParaRPr lang="en-US" sz="1600" dirty="0">
              <a:solidFill>
                <a:srgbClr val="FF0000"/>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9225840"/>
      </p:ext>
    </p:extLst>
  </p:cSld>
  <p:clrMapOvr>
    <a:masterClrMapping/>
  </p:clrMapOvr>
  <mc:AlternateContent xmlns:mc="http://schemas.openxmlformats.org/markup-compatibility/2006" xmlns:p14="http://schemas.microsoft.com/office/powerpoint/2010/main">
    <mc:Choice Requires="p14">
      <p:transition spd="slow" p14:dur="2000" advClick="0" advTm="62414"/>
    </mc:Choice>
    <mc:Fallback xmlns="">
      <p:transition spd="slow" advClick="0" advTm="6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40" y="493913"/>
            <a:ext cx="11526591" cy="1325563"/>
          </a:xfrm>
        </p:spPr>
        <p:txBody>
          <a:bodyPr>
            <a:normAutofit/>
          </a:bodyPr>
          <a:lstStyle/>
          <a:p>
            <a:pPr algn="r"/>
            <a:r>
              <a:rPr lang="fa-IR" sz="4000" dirty="0">
                <a:cs typeface="B Yagut" panose="00000400000000000000" pitchFamily="2" charset="-78"/>
              </a:rPr>
              <a:t>چه </a:t>
            </a:r>
            <a:r>
              <a:rPr lang="fa-IR" sz="4000" dirty="0" smtClean="0">
                <a:cs typeface="B Yagut" panose="00000400000000000000" pitchFamily="2" charset="-78"/>
              </a:rPr>
              <a:t>کسانی </a:t>
            </a:r>
            <a:r>
              <a:rPr lang="fa-IR" sz="4000" dirty="0">
                <a:cs typeface="B Yagut" panose="00000400000000000000" pitchFamily="2" charset="-78"/>
              </a:rPr>
              <a:t>برای مدیریت اضطراری سلامت به اطلاعات نیاز دارد؟</a:t>
            </a:r>
            <a:endParaRPr lang="en-US" sz="4000" dirty="0">
              <a:cs typeface="B Yagut" panose="00000400000000000000" pitchFamily="2" charset="-78"/>
            </a:endParaRPr>
          </a:p>
        </p:txBody>
      </p:sp>
      <p:sp>
        <p:nvSpPr>
          <p:cNvPr id="3" name="Content Placeholder 2"/>
          <p:cNvSpPr>
            <a:spLocks noGrp="1"/>
          </p:cNvSpPr>
          <p:nvPr>
            <p:ph idx="1"/>
          </p:nvPr>
        </p:nvSpPr>
        <p:spPr>
          <a:xfrm>
            <a:off x="199292" y="2096082"/>
            <a:ext cx="11734800" cy="1600155"/>
          </a:xfrm>
        </p:spPr>
        <p:txBody>
          <a:bodyPr/>
          <a:lstStyle/>
          <a:p>
            <a:pPr marL="0" indent="0" algn="r">
              <a:buNone/>
            </a:pPr>
            <a:r>
              <a:rPr lang="fa-IR" dirty="0" smtClean="0">
                <a:cs typeface="B Yagut" panose="00000400000000000000" pitchFamily="2" charset="-78"/>
              </a:rPr>
              <a:t>1- جامعه ، </a:t>
            </a:r>
            <a:r>
              <a:rPr lang="fa-IR" dirty="0">
                <a:cs typeface="B Yagut" panose="00000400000000000000" pitchFamily="2" charset="-78"/>
              </a:rPr>
              <a:t>افزایش ظرفیت مدیریت خطرات </a:t>
            </a:r>
            <a:r>
              <a:rPr lang="fa-IR" dirty="0" smtClean="0">
                <a:cs typeface="B Yagut" panose="00000400000000000000" pitchFamily="2" charset="-78"/>
              </a:rPr>
              <a:t>خودرا </a:t>
            </a:r>
            <a:r>
              <a:rPr lang="fa-IR" dirty="0">
                <a:cs typeface="B Yagut" panose="00000400000000000000" pitchFamily="2" charset="-78"/>
              </a:rPr>
              <a:t>از طریق آگاهی از خطر ، پیشگیری ، آمادگی ، پاسخ و </a:t>
            </a:r>
            <a:r>
              <a:rPr lang="fa-IR" dirty="0" smtClean="0">
                <a:cs typeface="B Yagut" panose="00000400000000000000" pitchFamily="2" charset="-78"/>
              </a:rPr>
              <a:t>بهبود حاصل می کنند.</a:t>
            </a:r>
            <a:endParaRPr lang="fa-IR" dirty="0">
              <a:cs typeface="B Yagut" panose="00000400000000000000" pitchFamily="2" charset="-78"/>
            </a:endParaRPr>
          </a:p>
          <a:p>
            <a:pPr marL="0" indent="0" algn="r">
              <a:buNone/>
            </a:pPr>
            <a:r>
              <a:rPr lang="fa-IR" dirty="0" smtClean="0">
                <a:cs typeface="B Yagut" panose="00000400000000000000" pitchFamily="2" charset="-78"/>
              </a:rPr>
              <a:t>2- مدیران </a:t>
            </a:r>
            <a:r>
              <a:rPr lang="fa-IR" dirty="0">
                <a:cs typeface="B Yagut" panose="00000400000000000000" pitchFamily="2" charset="-78"/>
              </a:rPr>
              <a:t>و مسئولان </a:t>
            </a:r>
            <a:r>
              <a:rPr lang="fa-IR" dirty="0" smtClean="0">
                <a:cs typeface="B Yagut" panose="00000400000000000000" pitchFamily="2" charset="-78"/>
              </a:rPr>
              <a:t>برای </a:t>
            </a:r>
            <a:r>
              <a:rPr lang="fa-IR" dirty="0">
                <a:cs typeface="B Yagut" panose="00000400000000000000" pitchFamily="2" charset="-78"/>
              </a:rPr>
              <a:t>مدیریت بهینه ریسک و مدیریت </a:t>
            </a:r>
            <a:r>
              <a:rPr lang="fa-IR" dirty="0" smtClean="0">
                <a:cs typeface="B Yagut" panose="00000400000000000000" pitchFamily="2" charset="-78"/>
              </a:rPr>
              <a:t>عملیات</a:t>
            </a:r>
            <a:endParaRPr lang="en-US"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628" y="3972843"/>
            <a:ext cx="3575228" cy="23378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932" y="3972843"/>
            <a:ext cx="3513095" cy="2337805"/>
          </a:xfrm>
          <a:prstGeom prst="rect">
            <a:avLst/>
          </a:prstGeom>
        </p:spPr>
      </p:pic>
      <p:pic>
        <p:nvPicPr>
          <p:cNvPr id="6" name="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213" y="7198489"/>
            <a:ext cx="609600" cy="609600"/>
          </a:xfrm>
          <a:prstGeom prst="rect">
            <a:avLst/>
          </a:prstGeom>
        </p:spPr>
      </p:pic>
    </p:spTree>
    <p:extLst>
      <p:ext uri="{BB962C8B-B14F-4D97-AF65-F5344CB8AC3E}">
        <p14:creationId xmlns:p14="http://schemas.microsoft.com/office/powerpoint/2010/main" val="3834548508"/>
      </p:ext>
    </p:extLst>
  </p:cSld>
  <p:clrMapOvr>
    <a:masterClrMapping/>
  </p:clrMapOvr>
  <mc:AlternateContent xmlns:mc="http://schemas.openxmlformats.org/markup-compatibility/2006" xmlns:p14="http://schemas.microsoft.com/office/powerpoint/2010/main">
    <mc:Choice Requires="p14">
      <p:transition spd="slow" p14:dur="2000" advClick="0" advTm="101000"/>
    </mc:Choice>
    <mc:Fallback xmlns="">
      <p:transition spd="slow" advClick="0" advTm="1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9718"/>
            <a:ext cx="10515600" cy="1325563"/>
          </a:xfrm>
        </p:spPr>
        <p:txBody>
          <a:bodyPr>
            <a:normAutofit/>
          </a:bodyPr>
          <a:lstStyle/>
          <a:p>
            <a:pPr algn="r"/>
            <a:r>
              <a:rPr lang="fa-IR" sz="4000" dirty="0" smtClean="0">
                <a:cs typeface="B Yagut" panose="00000400000000000000" pitchFamily="2" charset="-78"/>
              </a:rPr>
              <a:t>مدیریت اطلاعات دربلایا می تواند به سه مرحله تقسیم شود</a:t>
            </a:r>
            <a:endParaRPr lang="en-US" sz="4000" dirty="0">
              <a:cs typeface="B Yagut" panose="00000400000000000000" pitchFamily="2" charset="-78"/>
            </a:endParaRPr>
          </a:p>
        </p:txBody>
      </p:sp>
      <p:sp>
        <p:nvSpPr>
          <p:cNvPr id="3" name="Content Placeholder 2"/>
          <p:cNvSpPr>
            <a:spLocks noGrp="1"/>
          </p:cNvSpPr>
          <p:nvPr>
            <p:ph idx="1"/>
          </p:nvPr>
        </p:nvSpPr>
        <p:spPr>
          <a:xfrm>
            <a:off x="175846" y="1845235"/>
            <a:ext cx="11746523" cy="2520703"/>
          </a:xfrm>
        </p:spPr>
        <p:txBody>
          <a:bodyPr>
            <a:normAutofit lnSpcReduction="10000"/>
          </a:bodyPr>
          <a:lstStyle/>
          <a:p>
            <a:pPr marL="0" indent="0" algn="r">
              <a:buNone/>
            </a:pPr>
            <a:r>
              <a:rPr lang="fa-IR" dirty="0" smtClean="0">
                <a:cs typeface="B Yagut" panose="00000400000000000000" pitchFamily="2" charset="-78"/>
              </a:rPr>
              <a:t> </a:t>
            </a:r>
          </a:p>
          <a:p>
            <a:pPr marL="0" indent="0" algn="r">
              <a:buNone/>
            </a:pPr>
            <a:r>
              <a:rPr lang="fa-IR" dirty="0" smtClean="0">
                <a:cs typeface="B Yagut" panose="00000400000000000000" pitchFamily="2" charset="-78"/>
              </a:rPr>
              <a:t>1- ابزارهای </a:t>
            </a:r>
            <a:r>
              <a:rPr lang="fa-IR" sz="3000" dirty="0" smtClean="0">
                <a:cs typeface="B Yagut" panose="00000400000000000000" pitchFamily="2" charset="-78"/>
              </a:rPr>
              <a:t>کارآمد مختلف جهت جمع آوری داده ها (مانند ماهواره ها)</a:t>
            </a:r>
          </a:p>
          <a:p>
            <a:pPr marL="0" indent="0" algn="r">
              <a:buNone/>
            </a:pPr>
            <a:r>
              <a:rPr lang="fa-IR" sz="3000" dirty="0" smtClean="0">
                <a:cs typeface="B Yagut" panose="00000400000000000000" pitchFamily="2" charset="-78"/>
              </a:rPr>
              <a:t>2- ذخیره سازی و پردازش (مانند اینترنت)</a:t>
            </a:r>
          </a:p>
          <a:p>
            <a:pPr marL="0" indent="0" algn="r">
              <a:buNone/>
            </a:pPr>
            <a:r>
              <a:rPr lang="fa-IR" sz="3000" dirty="0" smtClean="0">
                <a:cs typeface="B Yagut" panose="00000400000000000000" pitchFamily="2" charset="-78"/>
              </a:rPr>
              <a:t>3- انتشار اطلاعات (مانند تلویزیون، رادیو و تلفن های همراه)</a:t>
            </a:r>
          </a:p>
          <a:p>
            <a:pPr marL="0" indent="0" algn="r">
              <a:buNone/>
            </a:pPr>
            <a:r>
              <a:rPr lang="fa-IR" dirty="0" smtClean="0">
                <a:cs typeface="B Yagut" panose="00000400000000000000" pitchFamily="2" charset="-78"/>
              </a:rPr>
              <a:t>                                       </a:t>
            </a:r>
            <a:endParaRPr lang="en-US"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09" y="4379175"/>
            <a:ext cx="2713819" cy="20992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805" y="4379175"/>
            <a:ext cx="2717822" cy="208601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419" y="4365938"/>
            <a:ext cx="2697319" cy="2099256"/>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315407"/>
      </p:ext>
    </p:extLst>
  </p:cSld>
  <p:clrMapOvr>
    <a:masterClrMapping/>
  </p:clrMapOvr>
  <mc:AlternateContent xmlns:mc="http://schemas.openxmlformats.org/markup-compatibility/2006" xmlns:p14="http://schemas.microsoft.com/office/powerpoint/2010/main">
    <mc:Choice Requires="p14">
      <p:transition spd="slow" p14:dur="2000" advClick="0" advTm="36271"/>
    </mc:Choice>
    <mc:Fallback xmlns="">
      <p:transition spd="slow" advClick="0" advTm="3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246" y="1441936"/>
            <a:ext cx="11547231" cy="2957188"/>
          </a:xfrm>
        </p:spPr>
        <p:txBody>
          <a:bodyPr>
            <a:normAutofit fontScale="92500"/>
          </a:bodyPr>
          <a:lstStyle/>
          <a:p>
            <a:pPr marL="0" lvl="0" indent="0" algn="just">
              <a:buNone/>
            </a:pPr>
            <a:r>
              <a:rPr lang="fa-IR" dirty="0">
                <a:solidFill>
                  <a:prstClr val="black"/>
                </a:solidFill>
                <a:cs typeface="B Yagut" panose="00000400000000000000" pitchFamily="2" charset="-78"/>
              </a:rPr>
              <a:t>با تکامل و پیشرفت مدیریت بلایا که تمامی جوانب کاهش خطر بلایا (از آمادگی تا بازیابی) را در برگرفته و تغییر تدریجی از مدیریت عملیات مرکز محور به مدیریت بلایای جامعه محور، نیاز به تغییر تمرکز مدیریت اطلاعات از مدیریت شرایط اضطراری به مدیریت کل نگر کاهش خطر بلایا نیز به وجود آمده است. مدیریت اطلاعات فقط به معنای جمع آوری اطلاعات، پردازش آن ها، ذخیره سازی خرد و محبوس کردن آن ها در فضای فناوری نمی باشد. قلمرو مدیریت اطلاعات </a:t>
            </a:r>
            <a:r>
              <a:rPr lang="fa-IR" dirty="0" smtClean="0">
                <a:solidFill>
                  <a:prstClr val="black"/>
                </a:solidFill>
                <a:cs typeface="B Yagut" panose="00000400000000000000" pitchFamily="2" charset="-78"/>
              </a:rPr>
              <a:t>می بایست وسیع باشد که تمامی جوامع جهت پیشگیری از بروز بلایا به آن دسترسی داشته باشند. </a:t>
            </a:r>
            <a:r>
              <a:rPr lang="fa-IR" dirty="0">
                <a:solidFill>
                  <a:prstClr val="black"/>
                </a:solidFill>
                <a:cs typeface="B Yagut" panose="00000400000000000000" pitchFamily="2" charset="-78"/>
              </a:rPr>
              <a:t>بنابراین یکی از جنبه های مهم مدیریت اطلاعات، اطمینان از دسترسی جوامع در معرض خطر به اطلاعات مورد نیاز است</a:t>
            </a:r>
            <a:r>
              <a:rPr lang="fa-IR" dirty="0" smtClean="0">
                <a:solidFill>
                  <a:prstClr val="black"/>
                </a:solidFill>
                <a:cs typeface="B Yagut" panose="00000400000000000000" pitchFamily="2" charset="-78"/>
              </a:rPr>
              <a:t>.                                                                                                                                     </a:t>
            </a:r>
            <a:endParaRPr lang="en-US" dirty="0">
              <a:solidFill>
                <a:prstClr val="black"/>
              </a:solidFill>
              <a:cs typeface="B Yagut" panose="00000400000000000000" pitchFamily="2" charset="-78"/>
            </a:endParaRPr>
          </a:p>
          <a:p>
            <a:endParaRPr lang="en-US"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277" y="4525108"/>
            <a:ext cx="4593630" cy="2044318"/>
          </a:xfrm>
          <a:prstGeom prst="rect">
            <a:avLst/>
          </a:prstGeom>
        </p:spPr>
      </p:pic>
      <p:sp>
        <p:nvSpPr>
          <p:cNvPr id="2" name="TextBox 1"/>
          <p:cNvSpPr txBox="1"/>
          <p:nvPr/>
        </p:nvSpPr>
        <p:spPr>
          <a:xfrm>
            <a:off x="4124841" y="480647"/>
            <a:ext cx="3815468" cy="707886"/>
          </a:xfrm>
          <a:prstGeom prst="rect">
            <a:avLst/>
          </a:prstGeom>
          <a:noFill/>
        </p:spPr>
        <p:txBody>
          <a:bodyPr wrap="none" rtlCol="0">
            <a:spAutoFit/>
          </a:bodyPr>
          <a:lstStyle/>
          <a:p>
            <a:r>
              <a:rPr lang="fa-IR" sz="4000" dirty="0" smtClean="0">
                <a:cs typeface="B Yagut" panose="00000400000000000000" pitchFamily="2" charset="-78"/>
              </a:rPr>
              <a:t>خلاصه ونتیجه گیری</a:t>
            </a:r>
            <a:endParaRPr lang="en-US" sz="40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336235"/>
      </p:ext>
    </p:extLst>
  </p:cSld>
  <p:clrMapOvr>
    <a:masterClrMapping/>
  </p:clrMapOvr>
  <mc:AlternateContent xmlns:mc="http://schemas.openxmlformats.org/markup-compatibility/2006" xmlns:p14="http://schemas.microsoft.com/office/powerpoint/2010/main">
    <mc:Choice Requires="p14">
      <p:transition spd="slow" p14:dur="2000" advClick="0" advTm="48898"/>
    </mc:Choice>
    <mc:Fallback xmlns="">
      <p:transition spd="slow" advClick="0" advTm="4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8460"/>
            <a:ext cx="10515600" cy="1325563"/>
          </a:xfrm>
        </p:spPr>
        <p:txBody>
          <a:bodyPr>
            <a:normAutofit/>
          </a:bodyPr>
          <a:lstStyle/>
          <a:p>
            <a:pPr algn="ctr"/>
            <a:r>
              <a:rPr lang="fa-IR" sz="4000" dirty="0" smtClean="0">
                <a:cs typeface="B Yagut" panose="00000400000000000000" pitchFamily="2" charset="-78"/>
              </a:rPr>
              <a:t>پرسش وتمرین</a:t>
            </a:r>
            <a:endParaRPr lang="en-US" sz="4000" dirty="0">
              <a:cs typeface="B Yagut" panose="00000400000000000000" pitchFamily="2" charset="-78"/>
            </a:endParaRPr>
          </a:p>
        </p:txBody>
      </p:sp>
      <p:sp>
        <p:nvSpPr>
          <p:cNvPr id="3" name="Content Placeholder 2"/>
          <p:cNvSpPr>
            <a:spLocks noGrp="1"/>
          </p:cNvSpPr>
          <p:nvPr>
            <p:ph idx="1"/>
          </p:nvPr>
        </p:nvSpPr>
        <p:spPr>
          <a:xfrm>
            <a:off x="838200" y="2163650"/>
            <a:ext cx="10515600" cy="3606085"/>
          </a:xfrm>
        </p:spPr>
        <p:txBody>
          <a:bodyPr/>
          <a:lstStyle/>
          <a:p>
            <a:pPr algn="r" rtl="1"/>
            <a:r>
              <a:rPr lang="fa-IR" dirty="0" smtClean="0">
                <a:cs typeface="B Yagut" panose="00000400000000000000" pitchFamily="2" charset="-78"/>
              </a:rPr>
              <a:t>مفاهیم مربوط به اطلاعات را توضیح دهید.</a:t>
            </a:r>
          </a:p>
          <a:p>
            <a:pPr algn="r" rtl="1"/>
            <a:r>
              <a:rPr lang="fa-IR" dirty="0" smtClean="0">
                <a:cs typeface="B Yagut" panose="00000400000000000000" pitchFamily="2" charset="-78"/>
              </a:rPr>
              <a:t>ویژگی های اطلاعات را نام ببرید .</a:t>
            </a:r>
          </a:p>
          <a:p>
            <a:pPr algn="r" rtl="1"/>
            <a:r>
              <a:rPr lang="ar-SA" dirty="0">
                <a:cs typeface="B Yagut" panose="00000400000000000000" pitchFamily="2" charset="-78"/>
              </a:rPr>
              <a:t>نقش </a:t>
            </a:r>
            <a:r>
              <a:rPr lang="fa-IR" dirty="0">
                <a:cs typeface="B Yagut" panose="00000400000000000000" pitchFamily="2" charset="-78"/>
              </a:rPr>
              <a:t>مدیریت اطلاعات </a:t>
            </a:r>
            <a:r>
              <a:rPr lang="ar-SA" dirty="0">
                <a:cs typeface="B Yagut" panose="00000400000000000000" pitchFamily="2" charset="-78"/>
              </a:rPr>
              <a:t> در </a:t>
            </a:r>
            <a:r>
              <a:rPr lang="ar-SA" dirty="0" smtClean="0">
                <a:cs typeface="B Yagut" panose="00000400000000000000" pitchFamily="2" charset="-78"/>
              </a:rPr>
              <a:t>سازمانها</a:t>
            </a:r>
            <a:r>
              <a:rPr lang="fa-IR" dirty="0" smtClean="0">
                <a:cs typeface="B Yagut" panose="00000400000000000000" pitchFamily="2" charset="-78"/>
              </a:rPr>
              <a:t> را توضیح دهید.</a:t>
            </a:r>
          </a:p>
          <a:p>
            <a:pPr algn="r" rtl="1"/>
            <a:r>
              <a:rPr lang="fa-IR" dirty="0">
                <a:cs typeface="B Yagut" panose="00000400000000000000" pitchFamily="2" charset="-78"/>
              </a:rPr>
              <a:t>خصوصیات یک سیستم </a:t>
            </a:r>
            <a:r>
              <a:rPr lang="fa-IR" dirty="0" smtClean="0">
                <a:cs typeface="B Yagut" panose="00000400000000000000" pitchFamily="2" charset="-78"/>
              </a:rPr>
              <a:t>کارآمد اطلاعات را بیان کنید.</a:t>
            </a:r>
          </a:p>
          <a:p>
            <a:pPr algn="r" rtl="1"/>
            <a:r>
              <a:rPr lang="fa-IR" dirty="0">
                <a:cs typeface="B Yagut" panose="00000400000000000000" pitchFamily="2" charset="-78"/>
              </a:rPr>
              <a:t>اهمیت اطلاعات در مدیریت </a:t>
            </a:r>
            <a:r>
              <a:rPr lang="fa-IR" dirty="0" smtClean="0">
                <a:cs typeface="B Yagut" panose="00000400000000000000" pitchFamily="2" charset="-78"/>
              </a:rPr>
              <a:t>بلایا راشرح دهید.</a:t>
            </a:r>
          </a:p>
          <a:p>
            <a:pPr algn="r" rtl="1"/>
            <a:r>
              <a:rPr lang="fa-IR" dirty="0">
                <a:solidFill>
                  <a:prstClr val="black"/>
                </a:solidFill>
                <a:cs typeface="B Yagut" panose="00000400000000000000" pitchFamily="2" charset="-78"/>
              </a:rPr>
              <a:t>منابع اطلاعاتی برای مدیریت اضطراری </a:t>
            </a:r>
            <a:r>
              <a:rPr lang="fa-IR" dirty="0" smtClean="0">
                <a:solidFill>
                  <a:prstClr val="black"/>
                </a:solidFill>
                <a:cs typeface="B Yagut" panose="00000400000000000000" pitchFamily="2" charset="-78"/>
              </a:rPr>
              <a:t>سلامت را نام ببرید.</a:t>
            </a:r>
          </a:p>
          <a:p>
            <a:pPr algn="r" rtl="1"/>
            <a:r>
              <a:rPr lang="fa-IR" dirty="0" smtClean="0">
                <a:cs typeface="B Yagut" panose="00000400000000000000" pitchFamily="2" charset="-78"/>
              </a:rPr>
              <a:t>مراحل مدیریت اطلاعت در بلایا را بنویسید.</a:t>
            </a:r>
            <a:endParaRPr lang="en-US" dirty="0">
              <a:cs typeface="B Yagut" panose="00000400000000000000" pitchFamily="2" charset="-78"/>
            </a:endParaRPr>
          </a:p>
        </p:txBody>
      </p:sp>
      <p:pic>
        <p:nvPicPr>
          <p:cNvPr id="4" name="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5889" y="7059592"/>
            <a:ext cx="609600" cy="609600"/>
          </a:xfrm>
          <a:prstGeom prst="rect">
            <a:avLst/>
          </a:prstGeom>
        </p:spPr>
      </p:pic>
    </p:spTree>
    <p:extLst>
      <p:ext uri="{BB962C8B-B14F-4D97-AF65-F5344CB8AC3E}">
        <p14:creationId xmlns:p14="http://schemas.microsoft.com/office/powerpoint/2010/main" val="281347155"/>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4522"/>
            <a:ext cx="10515600" cy="1325563"/>
          </a:xfrm>
        </p:spPr>
        <p:txBody>
          <a:bodyPr>
            <a:normAutofit/>
          </a:bodyPr>
          <a:lstStyle/>
          <a:p>
            <a:pPr algn="r"/>
            <a:r>
              <a:rPr lang="fa-IR" sz="4000" dirty="0" smtClean="0">
                <a:cs typeface="B Yagut" panose="00000400000000000000" pitchFamily="2" charset="-78"/>
              </a:rPr>
              <a:t>تمرین عملی </a:t>
            </a:r>
            <a:endParaRPr lang="en-US" sz="4000" dirty="0">
              <a:cs typeface="B Yagut" panose="00000400000000000000" pitchFamily="2" charset="-78"/>
            </a:endParaRPr>
          </a:p>
        </p:txBody>
      </p:sp>
      <p:sp>
        <p:nvSpPr>
          <p:cNvPr id="3" name="Content Placeholder 2"/>
          <p:cNvSpPr>
            <a:spLocks noGrp="1"/>
          </p:cNvSpPr>
          <p:nvPr>
            <p:ph idx="1"/>
          </p:nvPr>
        </p:nvSpPr>
        <p:spPr>
          <a:xfrm>
            <a:off x="82062" y="2443811"/>
            <a:ext cx="12109937" cy="1909248"/>
          </a:xfrm>
        </p:spPr>
        <p:txBody>
          <a:bodyPr>
            <a:normAutofit/>
          </a:bodyPr>
          <a:lstStyle/>
          <a:p>
            <a:pPr marL="0" indent="0" algn="r">
              <a:buNone/>
            </a:pPr>
            <a:r>
              <a:rPr lang="fa-IR" sz="2700" dirty="0" smtClean="0">
                <a:cs typeface="B Yagut" panose="00000400000000000000" pitchFamily="2" charset="-78"/>
              </a:rPr>
              <a:t>با توجه به این که  کسب اطلاعات در مدیریت کاهش خطر بلایا ازاهمیت ویژه ای در کنترل بلایای طبیعی وانسان ساخت دارد، توصیه می شود اطلاعات لازم درخصوص  شناسائی نقاط بحرانی (رودخانه، جاده، راه آهن و....) روستای محل کار خود که بالقوه خطر زا می باشند جمع وری کرده وآموزش های لازم به مردم روستا داده شود.                             </a:t>
            </a:r>
            <a:endParaRPr lang="en-US" sz="2700" dirty="0">
              <a:cs typeface="B Yagut" panose="00000400000000000000" pitchFamily="2" charset="-78"/>
            </a:endParaRPr>
          </a:p>
        </p:txBody>
      </p:sp>
      <p:pic>
        <p:nvPicPr>
          <p:cNvPr id="4" name="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5889" y="7175340"/>
            <a:ext cx="609600" cy="609600"/>
          </a:xfrm>
          <a:prstGeom prst="rect">
            <a:avLst/>
          </a:prstGeom>
        </p:spPr>
      </p:pic>
    </p:spTree>
    <p:extLst>
      <p:ext uri="{BB962C8B-B14F-4D97-AF65-F5344CB8AC3E}">
        <p14:creationId xmlns:p14="http://schemas.microsoft.com/office/powerpoint/2010/main" val="2489249960"/>
      </p:ext>
    </p:extLst>
  </p:cSld>
  <p:clrMapOvr>
    <a:masterClrMapping/>
  </p:clrMapOvr>
  <mc:AlternateContent xmlns:mc="http://schemas.openxmlformats.org/markup-compatibility/2006" xmlns:p14="http://schemas.microsoft.com/office/powerpoint/2010/main">
    <mc:Choice Requires="p14">
      <p:transition spd="slow" p14:dur="2000" advClick="0" advTm="116000"/>
    </mc:Choice>
    <mc:Fallback xmlns="">
      <p:transition spd="slow" advClick="0" advTm="1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solidFill>
                  <a:prstClr val="black"/>
                </a:solidFill>
                <a:cs typeface="B Yagut" panose="00000400000000000000" pitchFamily="2" charset="-78"/>
              </a:rPr>
              <a:t>  </a:t>
            </a:r>
            <a:endParaRPr lang="en-US" sz="4000" dirty="0">
              <a:cs typeface="B Yagut" panose="00000400000000000000" pitchFamily="2" charset="-78"/>
            </a:endParaRPr>
          </a:p>
        </p:txBody>
      </p:sp>
      <p:sp>
        <p:nvSpPr>
          <p:cNvPr id="4" name="Title 3"/>
          <p:cNvSpPr>
            <a:spLocks noGrp="1"/>
          </p:cNvSpPr>
          <p:nvPr/>
        </p:nvSpPr>
        <p:spPr>
          <a:xfrm>
            <a:off x="2017204" y="503237"/>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1"/>
            <a:r>
              <a:rPr lang="fa-IR" sz="4000" dirty="0" smtClean="0">
                <a:cs typeface="B Yagut" panose="00000400000000000000" pitchFamily="2" charset="-78"/>
              </a:rPr>
              <a:t> مشخصات سند</a:t>
            </a:r>
            <a:endParaRPr lang="en-US" sz="4000" dirty="0">
              <a:cs typeface="B Yagut" panose="00000400000000000000" pitchFamily="2" charset="-78"/>
            </a:endParaRPr>
          </a:p>
        </p:txBody>
      </p:sp>
      <p:sp>
        <p:nvSpPr>
          <p:cNvPr id="5" name="Text Placeholder 4"/>
          <p:cNvSpPr>
            <a:spLocks noGrp="1"/>
          </p:cNvSpPr>
          <p:nvPr/>
        </p:nvSpPr>
        <p:spPr>
          <a:xfrm>
            <a:off x="1667508" y="1611313"/>
            <a:ext cx="3338246" cy="639762"/>
          </a:xfrm>
          <a:prstGeom prst="rect">
            <a:avLst/>
          </a:prstGeom>
        </p:spPr>
        <p:txBody>
          <a:bodyPr vert="horz" lIns="91440" tIns="45720" rIns="91440" bIns="45720" rtlCol="1" anchor="b">
            <a:noAutofit/>
          </a:bodyPr>
          <a:lstStyle>
            <a:lvl1pPr marL="0" indent="0" algn="r" defTabSz="914400" rtl="1"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r" defTabSz="914400" rtl="1"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r" defTabSz="914400" rtl="1"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r" rtl="1"/>
            <a:r>
              <a:rPr lang="fa-IR" sz="2800" b="0" dirty="0" smtClean="0">
                <a:cs typeface="B Yagut" panose="00000400000000000000" pitchFamily="2" charset="-78"/>
              </a:rPr>
              <a:t>مشخصات مدرس</a:t>
            </a:r>
          </a:p>
        </p:txBody>
      </p:sp>
      <p:sp>
        <p:nvSpPr>
          <p:cNvPr id="6" name="Content Placeholder 5"/>
          <p:cNvSpPr>
            <a:spLocks noGrp="1"/>
          </p:cNvSpPr>
          <p:nvPr/>
        </p:nvSpPr>
        <p:spPr>
          <a:xfrm>
            <a:off x="-82061" y="2403474"/>
            <a:ext cx="6420036" cy="39512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r" rtl="1">
              <a:buNone/>
            </a:pPr>
            <a:endParaRPr lang="fa-IR" sz="2000" dirty="0">
              <a:cs typeface="B Yagut" panose="00000400000000000000" pitchFamily="2" charset="-78"/>
            </a:endParaRPr>
          </a:p>
          <a:p>
            <a:pPr marL="0" indent="0" algn="r" rtl="1">
              <a:buNone/>
            </a:pPr>
            <a:endParaRPr lang="fa-IR" sz="2000" dirty="0" smtClean="0">
              <a:cs typeface="B Yagut" panose="00000400000000000000" pitchFamily="2" charset="-78"/>
            </a:endParaRPr>
          </a:p>
          <a:p>
            <a:pPr marL="0" indent="0" algn="r" rtl="1">
              <a:buNone/>
            </a:pPr>
            <a:endParaRPr lang="en-US" sz="2000" dirty="0" smtClean="0">
              <a:cs typeface="B Yagut" panose="00000400000000000000" pitchFamily="2" charset="-78"/>
            </a:endParaRPr>
          </a:p>
          <a:p>
            <a:pPr marL="0" indent="0" algn="r" rtl="1">
              <a:buNone/>
            </a:pPr>
            <a:endParaRPr lang="fa-IR" sz="2000" dirty="0" smtClean="0">
              <a:cs typeface="B Yagut" panose="00000400000000000000" pitchFamily="2" charset="-78"/>
            </a:endParaRPr>
          </a:p>
          <a:p>
            <a:pPr marL="0" indent="0" algn="r" rtl="1">
              <a:buNone/>
            </a:pPr>
            <a:r>
              <a:rPr lang="en-US" dirty="0" smtClean="0">
                <a:cs typeface="B Yagut" panose="00000400000000000000" pitchFamily="2" charset="-78"/>
              </a:rPr>
              <a:t>           </a:t>
            </a:r>
            <a:r>
              <a:rPr lang="fa-IR" dirty="0" smtClean="0">
                <a:cs typeface="B Yagut" panose="00000400000000000000" pitchFamily="2" charset="-78"/>
              </a:rPr>
              <a:t>فرزین ایری</a:t>
            </a:r>
          </a:p>
          <a:p>
            <a:pPr marL="0" indent="0" algn="r" rtl="1">
              <a:buNone/>
            </a:pPr>
            <a:r>
              <a:rPr lang="en-US" dirty="0" smtClean="0">
                <a:cs typeface="B Yagut" panose="00000400000000000000" pitchFamily="2" charset="-78"/>
              </a:rPr>
              <a:t>         </a:t>
            </a:r>
            <a:r>
              <a:rPr lang="fa-IR" dirty="0" smtClean="0">
                <a:cs typeface="B Yagut" panose="00000400000000000000" pitchFamily="2" charset="-78"/>
              </a:rPr>
              <a:t>کارشناس بهداشت محیط </a:t>
            </a:r>
            <a:endParaRPr lang="en-US" dirty="0" smtClean="0">
              <a:cs typeface="B Yagut" panose="00000400000000000000" pitchFamily="2" charset="-78"/>
            </a:endParaRPr>
          </a:p>
          <a:p>
            <a:pPr marL="0" indent="0" algn="r" rtl="1">
              <a:buNone/>
            </a:pPr>
            <a:r>
              <a:rPr lang="en-US" dirty="0" smtClean="0">
                <a:cs typeface="B Yagut" panose="00000400000000000000" pitchFamily="2" charset="-78"/>
              </a:rPr>
              <a:t>         </a:t>
            </a:r>
            <a:r>
              <a:rPr lang="fa-IR" dirty="0" smtClean="0">
                <a:cs typeface="B Yagut" panose="00000400000000000000" pitchFamily="2" charset="-78"/>
              </a:rPr>
              <a:t>مربی مرکز آموزش بهورزی شهرستان ترکمن</a:t>
            </a:r>
            <a:endParaRPr lang="en-US" dirty="0" smtClean="0">
              <a:cs typeface="B Yagut" panose="00000400000000000000" pitchFamily="2" charset="-78"/>
            </a:endParaRPr>
          </a:p>
          <a:p>
            <a:pPr marL="0" indent="0" algn="r" rtl="1">
              <a:buNone/>
            </a:pPr>
            <a:r>
              <a:rPr lang="en-US" dirty="0" smtClean="0">
                <a:cs typeface="B Yagut" panose="00000400000000000000" pitchFamily="2" charset="-78"/>
              </a:rPr>
              <a:t>      </a:t>
            </a:r>
            <a:r>
              <a:rPr lang="fa-IR" dirty="0" smtClean="0">
                <a:cs typeface="B Yagut" panose="00000400000000000000" pitchFamily="2" charset="-78"/>
              </a:rPr>
              <a:t>دانشگاه علوم پزشکی و خدمات بهداشتی درمانی گلستان </a:t>
            </a:r>
          </a:p>
          <a:p>
            <a:pPr algn="r" rtl="1"/>
            <a:endParaRPr lang="en-US" sz="2000" dirty="0">
              <a:cs typeface="B Yagut" panose="00000400000000000000" pitchFamily="2" charset="-78"/>
            </a:endParaRPr>
          </a:p>
        </p:txBody>
      </p:sp>
      <p:sp>
        <p:nvSpPr>
          <p:cNvPr id="7" name="Text Placeholder 6"/>
          <p:cNvSpPr>
            <a:spLocks noGrp="1"/>
          </p:cNvSpPr>
          <p:nvPr/>
        </p:nvSpPr>
        <p:spPr>
          <a:xfrm>
            <a:off x="6129400" y="1564421"/>
            <a:ext cx="4041775" cy="639762"/>
          </a:xfrm>
          <a:prstGeom prst="rect">
            <a:avLst/>
          </a:prstGeom>
        </p:spPr>
        <p:txBody>
          <a:bodyPr vert="horz" lIns="91440" tIns="45720" rIns="91440" bIns="45720" rtlCol="1" anchor="b">
            <a:normAutofit/>
          </a:bodyPr>
          <a:lstStyle>
            <a:lvl1pPr marL="0" indent="0" algn="r" defTabSz="914400" rtl="1"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r" defTabSz="914400" rtl="1"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r" defTabSz="914400" rtl="1"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r" defTabSz="914400" rtl="1"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r" rtl="1"/>
            <a:r>
              <a:rPr lang="fa-IR" sz="2800" b="0" dirty="0" smtClean="0">
                <a:cs typeface="B Yagut" panose="00000400000000000000" pitchFamily="2" charset="-78"/>
              </a:rPr>
              <a:t>مشخصات بسته آموزشی</a:t>
            </a:r>
          </a:p>
        </p:txBody>
      </p:sp>
      <p:sp>
        <p:nvSpPr>
          <p:cNvPr id="8" name="Content Placeholder 7"/>
          <p:cNvSpPr>
            <a:spLocks noGrp="1"/>
          </p:cNvSpPr>
          <p:nvPr/>
        </p:nvSpPr>
        <p:spPr>
          <a:xfrm>
            <a:off x="6129400" y="2403474"/>
            <a:ext cx="5499892" cy="3951288"/>
          </a:xfrm>
          <a:prstGeom prst="rect">
            <a:avLst/>
          </a:prstGeom>
        </p:spPr>
        <p:txBody>
          <a:bodyPr vert="horz" lIns="91440" tIns="45720" rIns="91440" bIns="45720" rtlCol="1">
            <a:normAutofit lnSpcReduction="10000"/>
          </a:bodyPr>
          <a:lstStyle>
            <a:lvl1pPr marL="342900" indent="-3429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ct val="20000"/>
              </a:spcBef>
              <a:spcAft>
                <a:spcPts val="0"/>
              </a:spcAft>
              <a:buClrTx/>
              <a:buSzTx/>
              <a:buNone/>
              <a:tabLst/>
              <a:defRPr/>
            </a:pPr>
            <a:r>
              <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حیطه درس :   مدیریت خطر بلایا </a:t>
            </a:r>
            <a:endPar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marR="0" lvl="0" indent="0" algn="r" defTabSz="914400" rtl="1" eaLnBrk="1" fontAlgn="auto" latinLnBrk="0" hangingPunct="1">
              <a:lnSpc>
                <a:spcPct val="100000"/>
              </a:lnSpc>
              <a:spcBef>
                <a:spcPct val="20000"/>
              </a:spcBef>
              <a:spcAft>
                <a:spcPts val="0"/>
              </a:spcAft>
              <a:buClrTx/>
              <a:buSzTx/>
              <a:buNone/>
              <a:tabLst/>
              <a:defRPr/>
            </a:pPr>
            <a:endPar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marR="0" lvl="0" indent="0" algn="r" defTabSz="914400" rtl="1" eaLnBrk="1" fontAlgn="auto" latinLnBrk="0" hangingPunct="1">
              <a:lnSpc>
                <a:spcPct val="100000"/>
              </a:lnSpc>
              <a:spcBef>
                <a:spcPct val="20000"/>
              </a:spcBef>
              <a:spcAft>
                <a:spcPts val="0"/>
              </a:spcAft>
              <a:buClrTx/>
              <a:buSzTx/>
              <a:buNone/>
              <a:tabLst/>
              <a:defRPr/>
            </a:pPr>
            <a:r>
              <a:rPr kumimoji="0" lang="fa-IR"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تاریخ آخرین </a:t>
            </a:r>
            <a:r>
              <a:rPr kumimoji="0" lang="fa-IR" b="0" i="0" u="none" strike="noStrike" kern="1200" cap="none" spc="0" normalizeH="0" baseline="0" noProof="0" dirty="0">
                <a:ln>
                  <a:noFill/>
                </a:ln>
                <a:solidFill>
                  <a:sysClr val="windowText" lastClr="000000"/>
                </a:solidFill>
                <a:effectLst/>
                <a:uLnTx/>
                <a:uFillTx/>
                <a:latin typeface="Calibri"/>
                <a:cs typeface="Arial" panose="020B0604020202020204" pitchFamily="34" charset="0"/>
              </a:rPr>
              <a:t>بازنگری: </a:t>
            </a:r>
            <a:r>
              <a:rPr lang="fa-IR" smtClean="0">
                <a:solidFill>
                  <a:sysClr val="windowText" lastClr="000000"/>
                </a:solidFill>
                <a:latin typeface="Calibri"/>
                <a:cs typeface="B Yagut" panose="00000400000000000000" pitchFamily="2" charset="-78"/>
              </a:rPr>
              <a:t>15تیر</a:t>
            </a:r>
            <a:r>
              <a:rPr kumimoji="0" lang="fa-IR" b="0" i="0" u="none" strike="noStrike" kern="1200" cap="none" spc="0" normalizeH="0" baseline="0" noProof="0" smtClean="0">
                <a:ln>
                  <a:noFill/>
                </a:ln>
                <a:solidFill>
                  <a:sysClr val="windowText" lastClr="000000"/>
                </a:solidFill>
                <a:effectLst/>
                <a:uLnTx/>
                <a:uFillTx/>
                <a:latin typeface="Calibri"/>
                <a:cs typeface="B Yagut" panose="00000400000000000000" pitchFamily="2" charset="-78"/>
              </a:rPr>
              <a:t>1399</a:t>
            </a:r>
            <a:endPar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marR="0" lvl="0" indent="0" algn="r" defTabSz="914400" rtl="1" eaLnBrk="1" fontAlgn="auto" latinLnBrk="0" hangingPunct="1">
              <a:lnSpc>
                <a:spcPct val="100000"/>
              </a:lnSpc>
              <a:spcBef>
                <a:spcPct val="20000"/>
              </a:spcBef>
              <a:spcAft>
                <a:spcPts val="0"/>
              </a:spcAft>
              <a:buClrTx/>
              <a:buSzTx/>
              <a:buNone/>
              <a:tabLst/>
              <a:defRPr/>
            </a:pPr>
            <a:endPar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marR="0" lvl="0" indent="0" algn="r" defTabSz="914400" rtl="1" eaLnBrk="1" fontAlgn="auto" latinLnBrk="0" hangingPunct="1">
              <a:lnSpc>
                <a:spcPct val="100000"/>
              </a:lnSpc>
              <a:spcBef>
                <a:spcPct val="20000"/>
              </a:spcBef>
              <a:spcAft>
                <a:spcPts val="0"/>
              </a:spcAft>
              <a:buClrTx/>
              <a:buSzTx/>
              <a:buNone/>
              <a:tabLst/>
              <a:defRPr/>
            </a:pPr>
            <a:r>
              <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نوبت تهیه: 2 </a:t>
            </a:r>
            <a:endPar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marR="0" lvl="0" indent="0" algn="r" defTabSz="914400" rtl="1" eaLnBrk="1" fontAlgn="auto" latinLnBrk="0" hangingPunct="1">
              <a:lnSpc>
                <a:spcPct val="100000"/>
              </a:lnSpc>
              <a:spcBef>
                <a:spcPct val="20000"/>
              </a:spcBef>
              <a:spcAft>
                <a:spcPts val="0"/>
              </a:spcAft>
              <a:buClrTx/>
              <a:buSzTx/>
              <a:buNone/>
              <a:tabLst/>
              <a:defRPr/>
            </a:pPr>
            <a:endPar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marR="0" lvl="0" indent="0" algn="r" defTabSz="914400" rtl="1" eaLnBrk="1" fontAlgn="auto" latinLnBrk="0" hangingPunct="1">
              <a:lnSpc>
                <a:spcPct val="100000"/>
              </a:lnSpc>
              <a:spcBef>
                <a:spcPct val="20000"/>
              </a:spcBef>
              <a:spcAft>
                <a:spcPts val="0"/>
              </a:spcAft>
              <a:buClrTx/>
              <a:buSzTx/>
              <a:buNone/>
              <a:tabLst/>
              <a:defRPr/>
            </a:pPr>
            <a:r>
              <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نام فایل:</a:t>
            </a:r>
          </a:p>
          <a:p>
            <a:pPr marL="0" marR="0" lvl="0" indent="0" algn="l" defTabSz="914400" rtl="1" eaLnBrk="1" fontAlgn="auto" latinLnBrk="0" hangingPunct="1">
              <a:lnSpc>
                <a:spcPct val="100000"/>
              </a:lnSpc>
              <a:spcBef>
                <a:spcPct val="20000"/>
              </a:spcBef>
              <a:spcAft>
                <a:spcPts val="0"/>
              </a:spcAft>
              <a:buClrTx/>
              <a:buSzTx/>
              <a:buNone/>
              <a:tabLst/>
              <a:defRPr/>
            </a:pPr>
            <a:r>
              <a:rPr lang="en-US" dirty="0" smtClean="0">
                <a:solidFill>
                  <a:sysClr val="windowText" lastClr="000000"/>
                </a:solidFill>
                <a:latin typeface="Calibri"/>
                <a:cs typeface="B Yagut" panose="00000400000000000000" pitchFamily="2" charset="-78"/>
              </a:rPr>
              <a:t>MB-</a:t>
            </a:r>
            <a:r>
              <a:rPr lang="en-US" dirty="0" err="1" smtClean="0">
                <a:solidFill>
                  <a:sysClr val="windowText" lastClr="000000"/>
                </a:solidFill>
                <a:latin typeface="Calibri"/>
                <a:cs typeface="B Yagut" panose="00000400000000000000" pitchFamily="2" charset="-78"/>
              </a:rPr>
              <a:t>modireat</a:t>
            </a:r>
            <a:r>
              <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 –</a:t>
            </a:r>
            <a:r>
              <a:rPr kumimoji="0" lang="en-US" b="0" i="0" u="none" strike="noStrike" kern="1200" cap="none" spc="0" normalizeH="0" baseline="0" noProof="0" dirty="0" err="1" smtClean="0">
                <a:ln>
                  <a:noFill/>
                </a:ln>
                <a:solidFill>
                  <a:sysClr val="windowText" lastClr="000000"/>
                </a:solidFill>
                <a:effectLst/>
                <a:uLnTx/>
                <a:uFillTx/>
                <a:latin typeface="Calibri"/>
                <a:cs typeface="B Yagut" panose="00000400000000000000" pitchFamily="2" charset="-78"/>
              </a:rPr>
              <a:t>etelaat</a:t>
            </a:r>
            <a:r>
              <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 </a:t>
            </a:r>
            <a:r>
              <a:rPr kumimoji="0" lang="en-US" b="0" i="0" u="none" strike="noStrike" kern="1200" cap="none" spc="0" normalizeH="0" baseline="0" noProof="0" dirty="0" err="1" smtClean="0">
                <a:ln>
                  <a:noFill/>
                </a:ln>
                <a:solidFill>
                  <a:sysClr val="windowText" lastClr="000000"/>
                </a:solidFill>
                <a:effectLst/>
                <a:uLnTx/>
                <a:uFillTx/>
                <a:latin typeface="Calibri"/>
                <a:cs typeface="B Yagut" panose="00000400000000000000" pitchFamily="2" charset="-78"/>
              </a:rPr>
              <a:t>dar</a:t>
            </a:r>
            <a:r>
              <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  </a:t>
            </a:r>
            <a:r>
              <a:rPr kumimoji="0" lang="en-US" b="0" i="0" u="none" strike="noStrike" kern="1200" cap="none" spc="0" normalizeH="0" baseline="0" noProof="0" dirty="0" err="1" smtClean="0">
                <a:ln>
                  <a:noFill/>
                </a:ln>
                <a:solidFill>
                  <a:sysClr val="windowText" lastClr="000000"/>
                </a:solidFill>
                <a:effectLst/>
                <a:uLnTx/>
                <a:uFillTx/>
                <a:latin typeface="Calibri"/>
                <a:cs typeface="B Yagut" panose="00000400000000000000" pitchFamily="2" charset="-78"/>
              </a:rPr>
              <a:t>Balaya</a:t>
            </a:r>
            <a:r>
              <a:rPr kumimoji="0" lang="en-US"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 </a:t>
            </a:r>
            <a:r>
              <a:rPr kumimoji="0" lang="en-US" b="0" i="1"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edi2</a:t>
            </a:r>
            <a:endParaRPr kumimoji="0" lang="fa-IR" b="0" i="0"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endParaRPr>
          </a:p>
          <a:p>
            <a:pPr marL="0" indent="0">
              <a:buNone/>
              <a:defRPr/>
            </a:pPr>
            <a:r>
              <a:rPr kumimoji="0" lang="fa-IR" b="0" i="1" u="none" strike="noStrike" kern="1200" cap="none" spc="0" normalizeH="0" baseline="0" noProof="0" dirty="0" smtClean="0">
                <a:ln>
                  <a:noFill/>
                </a:ln>
                <a:solidFill>
                  <a:sysClr val="windowText" lastClr="000000"/>
                </a:solidFill>
                <a:effectLst/>
                <a:uLnTx/>
                <a:uFillTx/>
                <a:latin typeface="Calibri"/>
                <a:cs typeface="B Yagut" panose="00000400000000000000" pitchFamily="2" charset="-78"/>
              </a:rPr>
              <a:t>  </a:t>
            </a:r>
            <a:endParaRPr kumimoji="0" lang="en-US" b="0" i="1" u="none" strike="noStrike" kern="1200" cap="none" spc="0" normalizeH="0" baseline="0" noProof="0" dirty="0">
              <a:ln>
                <a:noFill/>
              </a:ln>
              <a:solidFill>
                <a:sysClr val="windowText" lastClr="000000"/>
              </a:solidFill>
              <a:effectLst/>
              <a:uLnTx/>
              <a:uFillTx/>
              <a:latin typeface="Calibri"/>
              <a:cs typeface="B Yagut"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012" y="2403474"/>
            <a:ext cx="1076760" cy="1429328"/>
          </a:xfrm>
          <a:prstGeom prst="rect">
            <a:avLst/>
          </a:prstGeom>
        </p:spPr>
      </p:pic>
      <p:pic>
        <p:nvPicPr>
          <p:cNvPr id="9" name="0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2106" y="7302661"/>
            <a:ext cx="609600" cy="609600"/>
          </a:xfrm>
          <a:prstGeom prst="rect">
            <a:avLst/>
          </a:prstGeom>
        </p:spPr>
      </p:pic>
    </p:spTree>
    <p:extLst>
      <p:ext uri="{BB962C8B-B14F-4D97-AF65-F5344CB8AC3E}">
        <p14:creationId xmlns:p14="http://schemas.microsoft.com/office/powerpoint/2010/main" val="47243281"/>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cs typeface="B Yagut" panose="00000400000000000000" pitchFamily="2" charset="-78"/>
              </a:rPr>
              <a:t>منابع</a:t>
            </a:r>
            <a:endParaRPr lang="en-US" sz="4000" dirty="0">
              <a:cs typeface="B Yagut" panose="00000400000000000000" pitchFamily="2" charset="-78"/>
            </a:endParaRPr>
          </a:p>
        </p:txBody>
      </p:sp>
      <p:sp>
        <p:nvSpPr>
          <p:cNvPr id="3" name="Content Placeholder 2"/>
          <p:cNvSpPr>
            <a:spLocks noGrp="1"/>
          </p:cNvSpPr>
          <p:nvPr>
            <p:ph idx="1"/>
          </p:nvPr>
        </p:nvSpPr>
        <p:spPr>
          <a:xfrm>
            <a:off x="0" y="1826123"/>
            <a:ext cx="12109937" cy="4000245"/>
          </a:xfrm>
        </p:spPr>
        <p:txBody>
          <a:bodyPr>
            <a:noAutofit/>
          </a:bodyPr>
          <a:lstStyle/>
          <a:p>
            <a:pPr algn="r" rtl="1"/>
            <a:r>
              <a:rPr lang="fa-IR" dirty="0" smtClean="0">
                <a:cs typeface="B Yagut" panose="00000400000000000000" pitchFamily="2" charset="-78"/>
              </a:rPr>
              <a:t>مدیریت </a:t>
            </a:r>
            <a:r>
              <a:rPr lang="fa-IR" dirty="0">
                <a:cs typeface="B Yagut" panose="00000400000000000000" pitchFamily="2" charset="-78"/>
              </a:rPr>
              <a:t>اطلاعات به عنوان ابزاری برای کاهش موثر خطر </a:t>
            </a:r>
            <a:r>
              <a:rPr lang="fa-IR" dirty="0" smtClean="0">
                <a:cs typeface="B Yagut" panose="00000400000000000000" pitchFamily="2" charset="-78"/>
              </a:rPr>
              <a:t>بلایا-سال 94-ویرایش ششم</a:t>
            </a:r>
          </a:p>
          <a:p>
            <a:pPr marL="0" indent="0" algn="r" rtl="1">
              <a:buNone/>
            </a:pPr>
            <a:r>
              <a:rPr lang="fa-IR" dirty="0" smtClean="0">
                <a:cs typeface="B Yagut" panose="00000400000000000000" pitchFamily="2" charset="-78"/>
              </a:rPr>
              <a:t>جیشنو </a:t>
            </a:r>
            <a:r>
              <a:rPr lang="fa-IR" dirty="0">
                <a:cs typeface="B Yagut" panose="00000400000000000000" pitchFamily="2" charset="-78"/>
              </a:rPr>
              <a:t>سابدی </a:t>
            </a:r>
            <a:r>
              <a:rPr lang="fa-IR" dirty="0" smtClean="0">
                <a:cs typeface="B Yagut" panose="00000400000000000000" pitchFamily="2" charset="-78"/>
              </a:rPr>
              <a:t>- مترجم </a:t>
            </a:r>
            <a:r>
              <a:rPr lang="fa-IR" dirty="0">
                <a:cs typeface="B Yagut" panose="00000400000000000000" pitchFamily="2" charset="-78"/>
              </a:rPr>
              <a:t>:دکتر ژیلا </a:t>
            </a:r>
            <a:r>
              <a:rPr lang="fa-IR" dirty="0" smtClean="0">
                <a:cs typeface="B Yagut" panose="00000400000000000000" pitchFamily="2" charset="-78"/>
              </a:rPr>
              <a:t>صدیقی</a:t>
            </a:r>
          </a:p>
          <a:p>
            <a:pPr algn="r" rtl="1"/>
            <a:endParaRPr lang="fa-IR" dirty="0" smtClean="0">
              <a:cs typeface="B Yagut" panose="00000400000000000000" pitchFamily="2" charset="-78"/>
            </a:endParaRPr>
          </a:p>
          <a:p>
            <a:pPr algn="r" rtl="1"/>
            <a:r>
              <a:rPr lang="fa-IR" dirty="0">
                <a:cs typeface="B Yagut" panose="00000400000000000000" pitchFamily="2" charset="-78"/>
              </a:rPr>
              <a:t>ﻧﻘﺸﻪﻣﺪﯾﺮﯾﺖو ﮐﺎﻫﺶ ﺧﻄﺮﺑﻼﯾﺎ  </a:t>
            </a:r>
            <a:r>
              <a:rPr lang="fa-IR" dirty="0" smtClean="0">
                <a:cs typeface="B Yagut" panose="00000400000000000000" pitchFamily="2" charset="-78"/>
              </a:rPr>
              <a:t>درﻧﻈﺎمﺳﻼﻣﺖﺟﻤﻬﻮري اﺳﻼﻣﯽاﯾﺮان</a:t>
            </a:r>
          </a:p>
          <a:p>
            <a:pPr marL="0" indent="0" algn="r">
              <a:buNone/>
            </a:pPr>
            <a:r>
              <a:rPr lang="fa-IR" dirty="0" smtClean="0">
                <a:cs typeface="B Yagut" panose="00000400000000000000" pitchFamily="2" charset="-78"/>
              </a:rPr>
              <a:t>دﮐﺘﺮ </a:t>
            </a:r>
            <a:r>
              <a:rPr lang="fa-IR" dirty="0">
                <a:cs typeface="B Yagut" panose="00000400000000000000" pitchFamily="2" charset="-78"/>
              </a:rPr>
              <a:t>ﻣﺤﻤﺪ ﺣﺴﯿﻦ رﺟﺎﯾﯽ، دﮐﺘﺮ ﻏﻼﻣﺮﺿﺎ ﻣﻌﺼﻮﻣﯽ ،دﮐﺘﺮ ﻋﻠﯽ اردﻻن </a:t>
            </a:r>
            <a:r>
              <a:rPr lang="fa-IR" dirty="0" smtClean="0">
                <a:cs typeface="B Yagut" panose="00000400000000000000" pitchFamily="2" charset="-78"/>
              </a:rPr>
              <a:t>و همکاران</a:t>
            </a:r>
          </a:p>
          <a:p>
            <a:pPr marL="0" indent="0" algn="r">
              <a:buNone/>
            </a:pPr>
            <a:endParaRPr lang="fa-IR" dirty="0">
              <a:cs typeface="B Yagut" panose="00000400000000000000" pitchFamily="2" charset="-78"/>
            </a:endParaRPr>
          </a:p>
          <a:p>
            <a:pPr algn="r" rtl="1"/>
            <a:r>
              <a:rPr lang="fa-IR" dirty="0">
                <a:cs typeface="B Yagut" panose="00000400000000000000" pitchFamily="2" charset="-78"/>
              </a:rPr>
              <a:t>بسته آموزشی معاونت بهداشت وزارت بهداشت ، درمان و آموزش پزشکی – سال 94</a:t>
            </a:r>
          </a:p>
          <a:p>
            <a:pPr marL="0" indent="0" algn="r">
              <a:buNone/>
            </a:pPr>
            <a:r>
              <a:rPr lang="fa-IR" dirty="0" smtClean="0">
                <a:cs typeface="B Yagut" panose="00000400000000000000" pitchFamily="2" charset="-78"/>
              </a:rPr>
              <a:t> </a:t>
            </a:r>
            <a:endParaRPr lang="en-US" dirty="0">
              <a:cs typeface="B Yagut" panose="00000400000000000000" pitchFamily="2" charset="-78"/>
            </a:endParaRPr>
          </a:p>
        </p:txBody>
      </p:sp>
      <p:pic>
        <p:nvPicPr>
          <p:cNvPr id="4" name="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0775" y="7256362"/>
            <a:ext cx="609600" cy="609600"/>
          </a:xfrm>
          <a:prstGeom prst="rect">
            <a:avLst/>
          </a:prstGeom>
        </p:spPr>
      </p:pic>
    </p:spTree>
    <p:extLst>
      <p:ext uri="{BB962C8B-B14F-4D97-AF65-F5344CB8AC3E}">
        <p14:creationId xmlns:p14="http://schemas.microsoft.com/office/powerpoint/2010/main" val="46243364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408314"/>
            <a:ext cx="10515600" cy="1325563"/>
          </a:xfrm>
        </p:spPr>
        <p:txBody>
          <a:bodyPr>
            <a:normAutofit/>
          </a:bodyPr>
          <a:lstStyle/>
          <a:p>
            <a:pPr algn="ctr"/>
            <a:r>
              <a:rPr lang="fa-IR" sz="4000" dirty="0">
                <a:latin typeface="B Yagut"/>
                <a:cs typeface="B Yagut" panose="00000400000000000000" pitchFamily="2" charset="-78"/>
              </a:rPr>
              <a:t>لطفا نظرات و پیشنهادات خود پیرامون این بسته آموزشی را به آدرس زیر ارسال </a:t>
            </a:r>
            <a:r>
              <a:rPr lang="fa-IR" sz="4000" dirty="0" smtClean="0">
                <a:latin typeface="B Yagut"/>
                <a:cs typeface="B Yagut" panose="00000400000000000000" pitchFamily="2" charset="-78"/>
              </a:rPr>
              <a:t>کنید</a:t>
            </a:r>
            <a:endParaRPr lang="en-US" sz="4000" dirty="0">
              <a:cs typeface="B Yagut" panose="00000400000000000000" pitchFamily="2" charset="-78"/>
            </a:endParaRPr>
          </a:p>
        </p:txBody>
      </p:sp>
      <p:sp>
        <p:nvSpPr>
          <p:cNvPr id="3" name="Content Placeholder 2"/>
          <p:cNvSpPr>
            <a:spLocks noGrp="1"/>
          </p:cNvSpPr>
          <p:nvPr>
            <p:ph idx="1"/>
          </p:nvPr>
        </p:nvSpPr>
        <p:spPr>
          <a:xfrm>
            <a:off x="3477296" y="4053671"/>
            <a:ext cx="5519669" cy="569846"/>
          </a:xfrm>
        </p:spPr>
        <p:txBody>
          <a:bodyPr>
            <a:noAutofit/>
          </a:bodyPr>
          <a:lstStyle/>
          <a:p>
            <a:pPr marL="0" indent="0" algn="r">
              <a:buNone/>
            </a:pPr>
            <a:r>
              <a:rPr lang="en-US" sz="4400" dirty="0" smtClean="0">
                <a:cs typeface="B Yekan" panose="00000400000000000000" pitchFamily="2" charset="-78"/>
              </a:rPr>
              <a:t>behdasht@goums.ac.ir</a:t>
            </a:r>
            <a:endParaRPr lang="en-US" sz="4400" dirty="0">
              <a:cs typeface="B Yekan" panose="00000400000000000000" pitchFamily="2" charset="-78"/>
            </a:endParaRPr>
          </a:p>
        </p:txBody>
      </p:sp>
    </p:spTree>
    <p:extLst>
      <p:ext uri="{BB962C8B-B14F-4D97-AF65-F5344CB8AC3E}">
        <p14:creationId xmlns:p14="http://schemas.microsoft.com/office/powerpoint/2010/main" val="5459543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432" y="257052"/>
            <a:ext cx="3317383" cy="1325563"/>
          </a:xfrm>
        </p:spPr>
        <p:txBody>
          <a:bodyPr>
            <a:normAutofit/>
          </a:bodyPr>
          <a:lstStyle/>
          <a:p>
            <a:pPr algn="ctr"/>
            <a:r>
              <a:rPr lang="fa-IR" sz="4000" dirty="0" smtClean="0">
                <a:cs typeface="B Yagut" panose="00000400000000000000" pitchFamily="2" charset="-78"/>
              </a:rPr>
              <a:t>اهداف آموزشی</a:t>
            </a:r>
            <a:endParaRPr lang="en-US" sz="4000" dirty="0">
              <a:cs typeface="B Yagut" panose="00000400000000000000" pitchFamily="2" charset="-78"/>
            </a:endParaRPr>
          </a:p>
        </p:txBody>
      </p:sp>
      <p:sp>
        <p:nvSpPr>
          <p:cNvPr id="4" name="Content Placeholder 2"/>
          <p:cNvSpPr txBox="1">
            <a:spLocks/>
          </p:cNvSpPr>
          <p:nvPr/>
        </p:nvSpPr>
        <p:spPr>
          <a:xfrm>
            <a:off x="650631" y="1582615"/>
            <a:ext cx="10515599" cy="4363243"/>
          </a:xfrm>
          <a:prstGeom prst="rect">
            <a:avLst/>
          </a:prstGeom>
        </p:spPr>
        <p:txBody>
          <a:bodyPr vert="horz" lIns="91440" tIns="45720" rIns="91440" bIns="45720" rtlCol="1">
            <a:normAutofit fontScale="85000" lnSpcReduction="20000"/>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a-IR" sz="3000" dirty="0" smtClean="0">
              <a:cs typeface="B Yagut" panose="00000400000000000000" pitchFamily="2" charset="-78"/>
            </a:endParaRPr>
          </a:p>
          <a:p>
            <a:pPr marL="0" indent="0">
              <a:buNone/>
            </a:pPr>
            <a:r>
              <a:rPr lang="fa-IR" sz="3300" dirty="0">
                <a:cs typeface="B Yagut" panose="00000400000000000000" pitchFamily="2" charset="-78"/>
              </a:rPr>
              <a:t> انتظارمی رودفراگیرپس ازمطالعه این درس بتواند:</a:t>
            </a:r>
          </a:p>
          <a:p>
            <a:pPr marL="0" indent="0">
              <a:buFont typeface="Arial" panose="020B0604020202020204" pitchFamily="34" charset="0"/>
              <a:buNone/>
            </a:pPr>
            <a:endParaRPr lang="fa-IR" sz="3000" dirty="0" smtClean="0">
              <a:cs typeface="B Yagut" panose="00000400000000000000" pitchFamily="2" charset="-78"/>
            </a:endParaRPr>
          </a:p>
          <a:p>
            <a:pPr marL="0" indent="0">
              <a:buNone/>
            </a:pPr>
            <a:r>
              <a:rPr lang="fa-IR" sz="3000" dirty="0" smtClean="0">
                <a:cs typeface="B Yagut" panose="00000400000000000000" pitchFamily="2" charset="-78"/>
              </a:rPr>
              <a:t>1-مفاهیم </a:t>
            </a:r>
            <a:r>
              <a:rPr lang="fa-IR" sz="3000" dirty="0">
                <a:cs typeface="B Yagut" panose="00000400000000000000" pitchFamily="2" charset="-78"/>
              </a:rPr>
              <a:t>مربوط به اطلاعات را توضیح </a:t>
            </a:r>
            <a:r>
              <a:rPr lang="fa-IR" sz="3000" dirty="0" smtClean="0">
                <a:cs typeface="B Yagut" panose="00000400000000000000" pitchFamily="2" charset="-78"/>
              </a:rPr>
              <a:t>دهد.</a:t>
            </a:r>
            <a:endParaRPr lang="fa-IR" sz="3000" b="1" dirty="0" smtClean="0">
              <a:ln w="635">
                <a:noFill/>
              </a:ln>
              <a:solidFill>
                <a:prstClr val="black"/>
              </a:solidFill>
              <a:effectLst>
                <a:outerShdw blurRad="38100" dist="25400" dir="5400000" algn="tl" rotWithShape="0">
                  <a:srgbClr val="000000">
                    <a:alpha val="43000"/>
                  </a:srgbClr>
                </a:outerShdw>
              </a:effectLst>
              <a:ea typeface="+mj-ea"/>
              <a:cs typeface="B Yagut" panose="00000400000000000000" pitchFamily="2" charset="-78"/>
            </a:endParaRPr>
          </a:p>
          <a:p>
            <a:pPr marL="0" indent="0">
              <a:buNone/>
            </a:pPr>
            <a:r>
              <a:rPr lang="fa-IR" sz="3000" dirty="0" smtClean="0">
                <a:ln w="635">
                  <a:noFill/>
                </a:ln>
                <a:solidFill>
                  <a:prstClr val="black"/>
                </a:solidFill>
                <a:ea typeface="+mj-ea"/>
                <a:cs typeface="B Yagut" panose="00000400000000000000" pitchFamily="2" charset="-78"/>
              </a:rPr>
              <a:t>2-مفهوم </a:t>
            </a:r>
            <a:r>
              <a:rPr lang="fa-IR" sz="3000" dirty="0">
                <a:ln w="635">
                  <a:noFill/>
                </a:ln>
                <a:solidFill>
                  <a:prstClr val="black"/>
                </a:solidFill>
                <a:ea typeface="+mj-ea"/>
                <a:cs typeface="B Yagut" panose="00000400000000000000" pitchFamily="2" charset="-78"/>
              </a:rPr>
              <a:t>مدیریت اطلاعات در </a:t>
            </a:r>
            <a:r>
              <a:rPr lang="fa-IR" sz="3000" dirty="0" smtClean="0">
                <a:ln w="635">
                  <a:noFill/>
                </a:ln>
                <a:solidFill>
                  <a:prstClr val="black"/>
                </a:solidFill>
                <a:ea typeface="+mj-ea"/>
                <a:cs typeface="B Yagut" panose="00000400000000000000" pitchFamily="2" charset="-78"/>
              </a:rPr>
              <a:t>بلایا را توضیح دهد.</a:t>
            </a:r>
            <a:r>
              <a:rPr lang="fa-IR" sz="3000" dirty="0">
                <a:ln w="635">
                  <a:noFill/>
                </a:ln>
                <a:solidFill>
                  <a:prstClr val="black"/>
                </a:solidFill>
                <a:ea typeface="+mj-ea"/>
                <a:cs typeface="B Yagut" panose="00000400000000000000" pitchFamily="2" charset="-78"/>
              </a:rPr>
              <a:t/>
            </a:r>
            <a:br>
              <a:rPr lang="fa-IR" sz="3000" dirty="0">
                <a:ln w="635">
                  <a:noFill/>
                </a:ln>
                <a:solidFill>
                  <a:prstClr val="black"/>
                </a:solidFill>
                <a:ea typeface="+mj-ea"/>
                <a:cs typeface="B Yagut" panose="00000400000000000000" pitchFamily="2" charset="-78"/>
              </a:rPr>
            </a:br>
            <a:r>
              <a:rPr lang="fa-IR" sz="3000" dirty="0" smtClean="0">
                <a:ln w="635">
                  <a:noFill/>
                </a:ln>
                <a:solidFill>
                  <a:prstClr val="black"/>
                </a:solidFill>
                <a:ea typeface="+mj-ea"/>
                <a:cs typeface="B Yagut" panose="00000400000000000000" pitchFamily="2" charset="-78"/>
              </a:rPr>
              <a:t>3-ابزارهای </a:t>
            </a:r>
            <a:r>
              <a:rPr lang="fa-IR" sz="3000" dirty="0">
                <a:ln w="635">
                  <a:noFill/>
                </a:ln>
                <a:solidFill>
                  <a:prstClr val="black"/>
                </a:solidFill>
                <a:ea typeface="+mj-ea"/>
                <a:cs typeface="B Yagut" panose="00000400000000000000" pitchFamily="2" charset="-78"/>
              </a:rPr>
              <a:t>جمع آوری </a:t>
            </a:r>
            <a:r>
              <a:rPr lang="fa-IR" sz="3000" dirty="0" smtClean="0">
                <a:ln w="635">
                  <a:noFill/>
                </a:ln>
                <a:solidFill>
                  <a:prstClr val="black"/>
                </a:solidFill>
                <a:ea typeface="+mj-ea"/>
                <a:cs typeface="B Yagut" panose="00000400000000000000" pitchFamily="2" charset="-78"/>
              </a:rPr>
              <a:t>اطلاعات را بیان کند.</a:t>
            </a:r>
          </a:p>
          <a:p>
            <a:pPr marL="0" indent="0">
              <a:buNone/>
            </a:pPr>
            <a:r>
              <a:rPr lang="fa-IR" sz="3000" dirty="0" smtClean="0">
                <a:cs typeface="B Yagut" panose="00000400000000000000" pitchFamily="2" charset="-78"/>
              </a:rPr>
              <a:t>4-</a:t>
            </a:r>
            <a:r>
              <a:rPr lang="ar-SA" sz="3000" dirty="0" smtClean="0">
                <a:cs typeface="B Yagut" panose="00000400000000000000" pitchFamily="2" charset="-78"/>
              </a:rPr>
              <a:t>نقش </a:t>
            </a:r>
            <a:r>
              <a:rPr lang="fa-IR" sz="3000" dirty="0">
                <a:cs typeface="B Yagut" panose="00000400000000000000" pitchFamily="2" charset="-78"/>
              </a:rPr>
              <a:t>مدیریت اطلاعات </a:t>
            </a:r>
            <a:r>
              <a:rPr lang="ar-SA" sz="3000" dirty="0" smtClean="0">
                <a:cs typeface="B Yagut" panose="00000400000000000000" pitchFamily="2" charset="-78"/>
              </a:rPr>
              <a:t>درسازمانها</a:t>
            </a:r>
            <a:r>
              <a:rPr lang="fa-IR" sz="3000" dirty="0" smtClean="0">
                <a:cs typeface="B Yagut" panose="00000400000000000000" pitchFamily="2" charset="-78"/>
              </a:rPr>
              <a:t> </a:t>
            </a:r>
            <a:r>
              <a:rPr lang="fa-IR" sz="3000" dirty="0">
                <a:cs typeface="B Yagut" panose="00000400000000000000" pitchFamily="2" charset="-78"/>
              </a:rPr>
              <a:t>را </a:t>
            </a:r>
            <a:r>
              <a:rPr lang="fa-IR" sz="3000" dirty="0" smtClean="0">
                <a:cs typeface="B Yagut" panose="00000400000000000000" pitchFamily="2" charset="-78"/>
              </a:rPr>
              <a:t>شرح دهد.</a:t>
            </a:r>
            <a:endParaRPr lang="fa-IR" sz="3000" dirty="0">
              <a:cs typeface="B Yagut" panose="00000400000000000000" pitchFamily="2" charset="-78"/>
            </a:endParaRPr>
          </a:p>
          <a:p>
            <a:pPr marL="0" indent="0">
              <a:buNone/>
            </a:pPr>
            <a:r>
              <a:rPr lang="fa-IR" sz="3000" dirty="0" smtClean="0">
                <a:cs typeface="B Yagut" panose="00000400000000000000" pitchFamily="2" charset="-78"/>
              </a:rPr>
              <a:t>5-خصوصیات </a:t>
            </a:r>
            <a:r>
              <a:rPr lang="fa-IR" sz="3000" dirty="0">
                <a:cs typeface="B Yagut" panose="00000400000000000000" pitchFamily="2" charset="-78"/>
              </a:rPr>
              <a:t>یک سیستم </a:t>
            </a:r>
            <a:r>
              <a:rPr lang="fa-IR" sz="3000" dirty="0" smtClean="0">
                <a:cs typeface="B Yagut" panose="00000400000000000000" pitchFamily="2" charset="-78"/>
              </a:rPr>
              <a:t>کارآمد </a:t>
            </a:r>
            <a:r>
              <a:rPr lang="fa-IR" sz="3000" dirty="0">
                <a:cs typeface="B Yagut" panose="00000400000000000000" pitchFamily="2" charset="-78"/>
              </a:rPr>
              <a:t>اطلاعات را بیان </a:t>
            </a:r>
            <a:r>
              <a:rPr lang="fa-IR" sz="3000" dirty="0" smtClean="0">
                <a:cs typeface="B Yagut" panose="00000400000000000000" pitchFamily="2" charset="-78"/>
              </a:rPr>
              <a:t>کند</a:t>
            </a:r>
            <a:r>
              <a:rPr lang="fa-IR" sz="3000" dirty="0">
                <a:cs typeface="B Yagut" panose="00000400000000000000" pitchFamily="2" charset="-78"/>
              </a:rPr>
              <a:t>.</a:t>
            </a:r>
          </a:p>
          <a:p>
            <a:pPr marL="0" indent="0">
              <a:buNone/>
            </a:pPr>
            <a:r>
              <a:rPr lang="fa-IR" sz="3000" dirty="0" smtClean="0">
                <a:cs typeface="B Yagut" panose="00000400000000000000" pitchFamily="2" charset="-78"/>
              </a:rPr>
              <a:t>6-اهمیت </a:t>
            </a:r>
            <a:r>
              <a:rPr lang="fa-IR" sz="3000" dirty="0">
                <a:cs typeface="B Yagut" panose="00000400000000000000" pitchFamily="2" charset="-78"/>
              </a:rPr>
              <a:t>اطلاعات در مدیریت بلایا </a:t>
            </a:r>
            <a:r>
              <a:rPr lang="fa-IR" sz="3000" dirty="0" smtClean="0">
                <a:cs typeface="B Yagut" panose="00000400000000000000" pitchFamily="2" charset="-78"/>
              </a:rPr>
              <a:t>رابیان کند.</a:t>
            </a:r>
            <a:endParaRPr lang="fa-IR" sz="3000" dirty="0">
              <a:cs typeface="B Yagut" panose="00000400000000000000" pitchFamily="2" charset="-78"/>
            </a:endParaRPr>
          </a:p>
          <a:p>
            <a:pPr marL="0" indent="0">
              <a:buNone/>
            </a:pPr>
            <a:r>
              <a:rPr lang="fa-IR" sz="3000" dirty="0" smtClean="0">
                <a:solidFill>
                  <a:prstClr val="black"/>
                </a:solidFill>
                <a:cs typeface="B Yagut" panose="00000400000000000000" pitchFamily="2" charset="-78"/>
              </a:rPr>
              <a:t>7-منابع </a:t>
            </a:r>
            <a:r>
              <a:rPr lang="fa-IR" sz="3000" dirty="0">
                <a:solidFill>
                  <a:prstClr val="black"/>
                </a:solidFill>
                <a:cs typeface="B Yagut" panose="00000400000000000000" pitchFamily="2" charset="-78"/>
              </a:rPr>
              <a:t>اطلاعاتی برای مدیریت اضطراری سلامت را نام </a:t>
            </a:r>
            <a:r>
              <a:rPr lang="fa-IR" sz="3000" dirty="0" smtClean="0">
                <a:solidFill>
                  <a:prstClr val="black"/>
                </a:solidFill>
                <a:cs typeface="B Yagut" panose="00000400000000000000" pitchFamily="2" charset="-78"/>
              </a:rPr>
              <a:t>ببرد</a:t>
            </a:r>
            <a:r>
              <a:rPr lang="fa-IR" sz="3000" dirty="0">
                <a:solidFill>
                  <a:prstClr val="black"/>
                </a:solidFill>
                <a:cs typeface="B Yagut" panose="00000400000000000000" pitchFamily="2" charset="-78"/>
              </a:rPr>
              <a:t>.</a:t>
            </a:r>
          </a:p>
          <a:p>
            <a:pPr marL="0" indent="0">
              <a:buNone/>
            </a:pPr>
            <a:r>
              <a:rPr lang="fa-IR" sz="3000" dirty="0" smtClean="0">
                <a:cs typeface="B Yagut" panose="00000400000000000000" pitchFamily="2" charset="-78"/>
              </a:rPr>
              <a:t>8-مراحل </a:t>
            </a:r>
            <a:r>
              <a:rPr lang="fa-IR" sz="3000" dirty="0">
                <a:cs typeface="B Yagut" panose="00000400000000000000" pitchFamily="2" charset="-78"/>
              </a:rPr>
              <a:t>مدیریت </a:t>
            </a:r>
            <a:r>
              <a:rPr lang="fa-IR" sz="3000" dirty="0" smtClean="0">
                <a:cs typeface="B Yagut" panose="00000400000000000000" pitchFamily="2" charset="-78"/>
              </a:rPr>
              <a:t>اطلاعات </a:t>
            </a:r>
            <a:r>
              <a:rPr lang="fa-IR" sz="3000" dirty="0">
                <a:cs typeface="B Yagut" panose="00000400000000000000" pitchFamily="2" charset="-78"/>
              </a:rPr>
              <a:t>در بلایا را </a:t>
            </a:r>
            <a:r>
              <a:rPr lang="fa-IR" sz="3000" dirty="0" smtClean="0">
                <a:cs typeface="B Yagut" panose="00000400000000000000" pitchFamily="2" charset="-78"/>
              </a:rPr>
              <a:t>شرح دهد.</a:t>
            </a:r>
            <a:endParaRPr lang="en-US" sz="3000" dirty="0">
              <a:cs typeface="B Yagut" panose="00000400000000000000" pitchFamily="2" charset="-78"/>
            </a:endParaRPr>
          </a:p>
          <a:p>
            <a:pPr marL="0" indent="0">
              <a:buNone/>
            </a:pPr>
            <a:endParaRPr lang="fa-IR" dirty="0" smtClean="0">
              <a:cs typeface="B Yagut" panose="00000400000000000000" pitchFamily="2" charset="-78"/>
            </a:endParaRPr>
          </a:p>
          <a:p>
            <a:pPr marL="0" indent="0">
              <a:buFont typeface="Arial" panose="020B0604020202020204" pitchFamily="34" charset="0"/>
              <a:buNone/>
            </a:pPr>
            <a:endParaRPr lang="fa-IR" dirty="0" smtClean="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315562"/>
      </p:ext>
    </p:extLst>
  </p:cSld>
  <p:clrMapOvr>
    <a:masterClrMapping/>
  </p:clrMapOvr>
  <mc:AlternateContent xmlns:mc="http://schemas.openxmlformats.org/markup-compatibility/2006" xmlns:p14="http://schemas.microsoft.com/office/powerpoint/2010/main">
    <mc:Choice Requires="p14">
      <p:transition spd="slow" p14:dur="2000" advClick="0" advTm="55396"/>
    </mc:Choice>
    <mc:Fallback xmlns="">
      <p:transition spd="slow" advClick="0" advTm="5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cs typeface="B Yagut" panose="00000400000000000000" pitchFamily="2" charset="-78"/>
              </a:rPr>
              <a:t>فهرست عناوین</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r" rtl="1"/>
            <a:r>
              <a:rPr lang="fa-IR" dirty="0" smtClean="0">
                <a:cs typeface="B Yagut" panose="00000400000000000000" pitchFamily="2" charset="-78"/>
              </a:rPr>
              <a:t>مقدمه</a:t>
            </a:r>
          </a:p>
          <a:p>
            <a:pPr algn="r" rtl="1"/>
            <a:r>
              <a:rPr lang="fa-IR" dirty="0" smtClean="0">
                <a:cs typeface="B Yagut" panose="00000400000000000000" pitchFamily="2" charset="-78"/>
              </a:rPr>
              <a:t>مفاهیم</a:t>
            </a:r>
          </a:p>
          <a:p>
            <a:pPr algn="r" rtl="1"/>
            <a:r>
              <a:rPr lang="fa-IR" dirty="0">
                <a:cs typeface="B Yagut" panose="00000400000000000000" pitchFamily="2" charset="-78"/>
              </a:rPr>
              <a:t>روش های جمع آوری داده </a:t>
            </a:r>
            <a:endParaRPr lang="fa-IR" dirty="0" smtClean="0">
              <a:cs typeface="B Yagut" panose="00000400000000000000" pitchFamily="2" charset="-78"/>
            </a:endParaRPr>
          </a:p>
          <a:p>
            <a:pPr algn="r" rtl="1"/>
            <a:r>
              <a:rPr lang="ar-SA" dirty="0">
                <a:cs typeface="B Yagut" panose="00000400000000000000" pitchFamily="2" charset="-78"/>
              </a:rPr>
              <a:t>ويژگيهاي </a:t>
            </a:r>
            <a:r>
              <a:rPr lang="ar-SA" dirty="0" smtClean="0">
                <a:cs typeface="B Yagut" panose="00000400000000000000" pitchFamily="2" charset="-78"/>
              </a:rPr>
              <a:t>اطلاعات</a:t>
            </a:r>
            <a:endParaRPr lang="en-US" dirty="0" smtClean="0">
              <a:cs typeface="B Yagut" panose="00000400000000000000" pitchFamily="2" charset="-78"/>
            </a:endParaRPr>
          </a:p>
          <a:p>
            <a:pPr algn="r" rtl="1"/>
            <a:r>
              <a:rPr lang="fa-IR" dirty="0">
                <a:cs typeface="B Yagut" panose="00000400000000000000" pitchFamily="2" charset="-78"/>
              </a:rPr>
              <a:t>مزایای سیستم مدیریت اطلاعات سازماندهی </a:t>
            </a:r>
            <a:r>
              <a:rPr lang="fa-IR" dirty="0" smtClean="0">
                <a:cs typeface="B Yagut" panose="00000400000000000000" pitchFamily="2" charset="-78"/>
              </a:rPr>
              <a:t>شده</a:t>
            </a:r>
            <a:endParaRPr lang="en-US" dirty="0">
              <a:cs typeface="B Yagut" panose="00000400000000000000" pitchFamily="2" charset="-78"/>
            </a:endParaRPr>
          </a:p>
          <a:p>
            <a:pPr algn="r" rtl="1"/>
            <a:r>
              <a:rPr lang="ar-SA" dirty="0">
                <a:cs typeface="B Yagut" panose="00000400000000000000" pitchFamily="2" charset="-78"/>
              </a:rPr>
              <a:t>نقش </a:t>
            </a:r>
            <a:r>
              <a:rPr lang="fa-IR" dirty="0">
                <a:cs typeface="B Yagut" panose="00000400000000000000" pitchFamily="2" charset="-78"/>
              </a:rPr>
              <a:t>مدیریت اطلاعات </a:t>
            </a:r>
            <a:r>
              <a:rPr lang="ar-SA" dirty="0">
                <a:cs typeface="B Yagut" panose="00000400000000000000" pitchFamily="2" charset="-78"/>
              </a:rPr>
              <a:t> در </a:t>
            </a:r>
            <a:r>
              <a:rPr lang="ar-SA" dirty="0" smtClean="0">
                <a:cs typeface="B Yagut" panose="00000400000000000000" pitchFamily="2" charset="-78"/>
              </a:rPr>
              <a:t>سازمانها</a:t>
            </a:r>
            <a:endParaRPr lang="fa-IR" dirty="0" smtClean="0">
              <a:cs typeface="B Yagut" panose="00000400000000000000" pitchFamily="2" charset="-78"/>
            </a:endParaRPr>
          </a:p>
          <a:p>
            <a:pPr algn="r" rtl="1"/>
            <a:r>
              <a:rPr lang="fa-IR" dirty="0">
                <a:cs typeface="B Yagut" panose="00000400000000000000" pitchFamily="2" charset="-78"/>
              </a:rPr>
              <a:t>خصوصیات یک سیستم کارامد </a:t>
            </a:r>
            <a:r>
              <a:rPr lang="fa-IR" dirty="0" smtClean="0">
                <a:cs typeface="B Yagut" panose="00000400000000000000" pitchFamily="2" charset="-78"/>
              </a:rPr>
              <a:t>اطلاعات</a:t>
            </a:r>
          </a:p>
          <a:p>
            <a:pPr algn="r" rtl="1"/>
            <a:r>
              <a:rPr lang="fa-IR" dirty="0">
                <a:cs typeface="B Yagut" panose="00000400000000000000" pitchFamily="2" charset="-78"/>
              </a:rPr>
              <a:t>اهمیت اطلاعات در مدیریت </a:t>
            </a:r>
            <a:r>
              <a:rPr lang="fa-IR" dirty="0" smtClean="0">
                <a:cs typeface="B Yagut" panose="00000400000000000000" pitchFamily="2" charset="-78"/>
              </a:rPr>
              <a:t>بلایا</a:t>
            </a:r>
          </a:p>
          <a:p>
            <a:pPr algn="r" rtl="1"/>
            <a:r>
              <a:rPr lang="fa-IR" dirty="0">
                <a:solidFill>
                  <a:prstClr val="black"/>
                </a:solidFill>
                <a:cs typeface="B Yagut" panose="00000400000000000000" pitchFamily="2" charset="-78"/>
              </a:rPr>
              <a:t>منابع اطلاعاتی برای مدیریت اضطراری </a:t>
            </a:r>
            <a:r>
              <a:rPr lang="fa-IR" dirty="0" smtClean="0">
                <a:solidFill>
                  <a:prstClr val="black"/>
                </a:solidFill>
                <a:cs typeface="B Yagut" panose="00000400000000000000" pitchFamily="2" charset="-78"/>
              </a:rPr>
              <a:t>سلامت</a:t>
            </a:r>
          </a:p>
          <a:p>
            <a:pPr algn="r" rtl="1"/>
            <a:r>
              <a:rPr lang="fa-IR" dirty="0" smtClean="0">
                <a:cs typeface="B Yagut" panose="00000400000000000000" pitchFamily="2" charset="-78"/>
              </a:rPr>
              <a:t>مراحل </a:t>
            </a:r>
            <a:r>
              <a:rPr lang="fa-IR" dirty="0">
                <a:cs typeface="B Yagut" panose="00000400000000000000" pitchFamily="2" charset="-78"/>
              </a:rPr>
              <a:t>مدیریت اطلاعات دربلایا </a:t>
            </a:r>
            <a:endParaRPr lang="en-US" dirty="0">
              <a:cs typeface="B Yagut" panose="00000400000000000000" pitchFamily="2" charset="-78"/>
            </a:endParaRPr>
          </a:p>
        </p:txBody>
      </p:sp>
      <p:pic>
        <p:nvPicPr>
          <p:cNvPr id="5" name="4- ERI.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100" y="7404100"/>
            <a:ext cx="609600" cy="609600"/>
          </a:xfrm>
          <a:prstGeom prst="rect">
            <a:avLst/>
          </a:prstGeom>
        </p:spPr>
      </p:pic>
    </p:spTree>
    <p:extLst>
      <p:ext uri="{BB962C8B-B14F-4D97-AF65-F5344CB8AC3E}">
        <p14:creationId xmlns:p14="http://schemas.microsoft.com/office/powerpoint/2010/main" val="613188056"/>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24247"/>
            <a:ext cx="11945815" cy="5203065"/>
          </a:xfrm>
        </p:spPr>
        <p:txBody>
          <a:bodyPr>
            <a:normAutofit/>
          </a:bodyPr>
          <a:lstStyle/>
          <a:p>
            <a:pPr marL="0" lvl="0" indent="0" algn="ctr" rtl="1">
              <a:lnSpc>
                <a:spcPct val="107000"/>
              </a:lnSpc>
              <a:spcBef>
                <a:spcPts val="0"/>
              </a:spcBef>
              <a:spcAft>
                <a:spcPts val="800"/>
              </a:spcAft>
              <a:buNone/>
            </a:pPr>
            <a:r>
              <a:rPr lang="fa-IR" sz="4400" dirty="0" smtClean="0">
                <a:solidFill>
                  <a:prstClr val="black"/>
                </a:solidFill>
                <a:latin typeface="Calibri" panose="020F0502020204030204" pitchFamily="34" charset="0"/>
                <a:ea typeface="Times New Roman" panose="02020603050405020304" pitchFamily="18" charset="0"/>
                <a:cs typeface="2 Yagut"/>
              </a:rPr>
              <a:t>مقدمه </a:t>
            </a:r>
          </a:p>
          <a:p>
            <a:pPr marL="0" lvl="0" indent="0" algn="justLow" rtl="1">
              <a:lnSpc>
                <a:spcPct val="107000"/>
              </a:lnSpc>
              <a:spcBef>
                <a:spcPts val="0"/>
              </a:spcBef>
              <a:spcAft>
                <a:spcPts val="800"/>
              </a:spcAft>
              <a:buNone/>
            </a:pPr>
            <a:r>
              <a:rPr lang="fa-IR" dirty="0" smtClean="0">
                <a:solidFill>
                  <a:prstClr val="black"/>
                </a:solidFill>
                <a:latin typeface="Calibri" panose="020F0502020204030204" pitchFamily="34" charset="0"/>
                <a:ea typeface="Times New Roman" panose="02020603050405020304" pitchFamily="18" charset="0"/>
                <a:cs typeface="B Yagut" panose="00000400000000000000" pitchFamily="2" charset="-78"/>
              </a:rPr>
              <a:t>ﺑﻬﺮهﻣﻨﺪي </a:t>
            </a:r>
            <a:r>
              <a:rPr lang="fa-IR" dirty="0">
                <a:solidFill>
                  <a:prstClr val="black"/>
                </a:solidFill>
                <a:latin typeface="Calibri" panose="020F0502020204030204" pitchFamily="34" charset="0"/>
                <a:ea typeface="Times New Roman" panose="02020603050405020304" pitchFamily="18" charset="0"/>
                <a:cs typeface="B Yagut" panose="00000400000000000000" pitchFamily="2" charset="-78"/>
              </a:rPr>
              <a:t>از ﻓﻨﺎرويﻫﺎي اﻃﻼﻋﺎﺗﯽ و ارﺗﺒﺎﻃﯽ اﺑﺰارﻫﺎي ارزﺷﻤﻨﺪي را در ﺟﻬﺖ ارﺗﻘﺎي ﻣﺪﯾﺮﯾﺖ اﻃﻼﻋﺎت و ﻫﻤﺎﻫﻨﮕﯽ در اﺧﺘﯿﺎر ﻣﺪﯾﺮﯾﺖ ﺑﻼﯾﺎ ﻗﺮار ﻣﯽدﻫﺪ .ﺑﺎ ﺗﻮﺟﻪ ﺑﻪ آﺳﯿﺐﻫﺎي ﺑﺎﻟﻘﻮه و ﻣﺤﺘﻤﻞ ﺑﻪ زﯾﺮ ﺳﺎﺧﺖﻫﺎي ارﺗﺒﺎﻃﯽ و </a:t>
            </a:r>
            <a:r>
              <a:rPr lang="fa-IR" dirty="0" smtClean="0">
                <a:solidFill>
                  <a:prstClr val="black"/>
                </a:solidFill>
                <a:latin typeface="Calibri" panose="020F0502020204030204" pitchFamily="34" charset="0"/>
                <a:ea typeface="Times New Roman" panose="02020603050405020304" pitchFamily="18" charset="0"/>
                <a:cs typeface="B Yagut" panose="00000400000000000000" pitchFamily="2" charset="-78"/>
              </a:rPr>
              <a:t>ﺑﻪ </a:t>
            </a:r>
            <a:r>
              <a:rPr lang="fa-IR" dirty="0">
                <a:solidFill>
                  <a:prstClr val="black"/>
                </a:solidFill>
                <a:latin typeface="Calibri" panose="020F0502020204030204" pitchFamily="34" charset="0"/>
                <a:ea typeface="Times New Roman" panose="02020603050405020304" pitchFamily="18" charset="0"/>
                <a:cs typeface="B Yagut" panose="00000400000000000000" pitchFamily="2" charset="-78"/>
              </a:rPr>
              <a:t>دﻧﺒﺎل رﺧﺪاد ﺑﻼﯾﺎ، ﺳﯿﺴﺘﻢﻫﺎي ارﺗﺒﺎﻃﯽ ﭼﻨﺪ ﻻﯾﻪ درون و ﺑﺮون ﺳﺎﺧﺘﺎري، ﻫﻤﺎﻧﻨﺪ ﻣﺎﻫﻮاره، ﻓﯿﺒﺮ ﻧﻮري از ﺿﺮورﯾﺎت ﻧﻈﺎم ﺳﻼﻣﺖ ﺑﻪ ﺧﺼﻮص در ﻓﺎز ﭘﺎﺳﺦ ﻣﯽﺑﺎﺷﺪ </a:t>
            </a:r>
            <a:r>
              <a:rPr lang="fa-IR" dirty="0" smtClean="0">
                <a:solidFill>
                  <a:prstClr val="black"/>
                </a:solidFill>
                <a:latin typeface="Calibri" panose="020F0502020204030204" pitchFamily="34" charset="0"/>
                <a:ea typeface="Times New Roman" panose="02020603050405020304" pitchFamily="18" charset="0"/>
                <a:cs typeface="B Yagut" panose="00000400000000000000" pitchFamily="2" charset="-78"/>
              </a:rPr>
              <a:t>.</a:t>
            </a:r>
            <a:r>
              <a:rPr lang="fa-IR" dirty="0" smtClean="0">
                <a:cs typeface="B Yagut" panose="00000400000000000000" pitchFamily="2" charset="-78"/>
              </a:rPr>
              <a:t>مدیریت موثر و کارآمد بلایا نیاز به جمع آوری و ذخیره اطلاعات، مدیریت و جریان موثر اطلاعات و استخراج دانش و فراهم کردن دسترسی جوامع خطر به این دانش دارد.الگوی تفکرکاهش خطر بلایا در حال تحول از امداد اضطراری به سوی ایجاد جوامع تاب آور بوده و تاکید روزافزون به اثربخشی کاهش خطر بلایا مبتنی بر جامعه داشته و راه حل فناوری </a:t>
            </a:r>
            <a:r>
              <a:rPr lang="fa-IR" dirty="0">
                <a:cs typeface="B Yagut" panose="00000400000000000000" pitchFamily="2" charset="-78"/>
              </a:rPr>
              <a:t>اطلاعات و ارتباطات باید مبین این  </a:t>
            </a:r>
            <a:r>
              <a:rPr lang="fa-IR" dirty="0" smtClean="0">
                <a:cs typeface="B Yagut" panose="00000400000000000000" pitchFamily="2" charset="-78"/>
              </a:rPr>
              <a:t>تحولات باشد.                                              </a:t>
            </a:r>
            <a:endParaRPr lang="en-US"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6036564"/>
      </p:ext>
    </p:extLst>
  </p:cSld>
  <p:clrMapOvr>
    <a:masterClrMapping/>
  </p:clrMapOvr>
  <mc:AlternateContent xmlns:mc="http://schemas.openxmlformats.org/markup-compatibility/2006" xmlns:p14="http://schemas.microsoft.com/office/powerpoint/2010/main">
    <mc:Choice Requires="p14">
      <p:transition spd="slow" p14:dur="2000" advClick="0" advTm="76474"/>
    </mc:Choice>
    <mc:Fallback xmlns="">
      <p:transition spd="slow" advClick="0" advTm="7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9506362" y="721093"/>
            <a:ext cx="13871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rtl="1" eaLnBrk="0" fontAlgn="base" hangingPunct="0">
              <a:lnSpc>
                <a:spcPct val="70000"/>
              </a:lnSpc>
              <a:spcBef>
                <a:spcPct val="0"/>
              </a:spcBef>
              <a:spcAft>
                <a:spcPct val="0"/>
              </a:spcAft>
              <a:defRPr kumimoji="1" sz="4800" b="1">
                <a:solidFill>
                  <a:schemeClr val="tx2"/>
                </a:solidFill>
                <a:latin typeface="+mj-lt"/>
                <a:ea typeface="+mj-ea"/>
                <a:cs typeface="+mj-cs"/>
              </a:defRPr>
            </a:lvl1pPr>
            <a:lvl2pPr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2pPr>
            <a:lvl3pPr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3pPr>
            <a:lvl4pPr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4pPr>
            <a:lvl5pPr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5pPr>
            <a:lvl6pPr marL="457200"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6pPr>
            <a:lvl7pPr marL="914400"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7pPr>
            <a:lvl8pPr marL="1371600"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8pPr>
            <a:lvl9pPr marL="1828800" algn="ctr" rtl="1" eaLnBrk="0" fontAlgn="base" hangingPunct="0">
              <a:lnSpc>
                <a:spcPct val="70000"/>
              </a:lnSpc>
              <a:spcBef>
                <a:spcPct val="0"/>
              </a:spcBef>
              <a:spcAft>
                <a:spcPct val="0"/>
              </a:spcAft>
              <a:defRPr kumimoji="1" sz="4800" b="1">
                <a:solidFill>
                  <a:schemeClr val="tx2"/>
                </a:solidFill>
                <a:latin typeface="Times New Roman" pitchFamily="18" charset="0"/>
                <a:cs typeface="Traffic" pitchFamily="2" charset="-78"/>
              </a:defRPr>
            </a:lvl9pPr>
          </a:lstStyle>
          <a:p>
            <a:pPr marL="0" marR="0" lvl="0" indent="0" defTabSz="914400" rtl="1" eaLnBrk="0" fontAlgn="base" latinLnBrk="0" hangingPunct="0">
              <a:lnSpc>
                <a:spcPct val="70000"/>
              </a:lnSpc>
              <a:spcBef>
                <a:spcPct val="0"/>
              </a:spcBef>
              <a:spcAft>
                <a:spcPct val="0"/>
              </a:spcAft>
              <a:buClrTx/>
              <a:buSzTx/>
              <a:buFontTx/>
              <a:buNone/>
              <a:tabLst/>
              <a:defRPr/>
            </a:pPr>
            <a:r>
              <a:rPr lang="fa-IR" sz="4000" kern="0" dirty="0" smtClean="0">
                <a:solidFill>
                  <a:schemeClr val="tx1"/>
                </a:solidFill>
                <a:latin typeface="Times New Roman"/>
                <a:cs typeface="B Yagut" panose="00000400000000000000" pitchFamily="2" charset="-78"/>
              </a:rPr>
              <a:t>مفاهیم </a:t>
            </a:r>
            <a:endParaRPr kumimoji="1" lang="ar-SA" sz="4000" b="1" i="0" u="none" strike="noStrike" kern="0" cap="none" spc="0" normalizeH="0" baseline="0" noProof="0" dirty="0">
              <a:ln>
                <a:noFill/>
              </a:ln>
              <a:solidFill>
                <a:schemeClr val="tx1"/>
              </a:solidFill>
              <a:effectLst/>
              <a:uLnTx/>
              <a:uFillTx/>
              <a:latin typeface="Times New Roman"/>
              <a:cs typeface="B Yagut" panose="00000400000000000000" pitchFamily="2" charset="-78"/>
            </a:endParaRPr>
          </a:p>
        </p:txBody>
      </p:sp>
      <p:sp>
        <p:nvSpPr>
          <p:cNvPr id="15" name="Text Box 5"/>
          <p:cNvSpPr txBox="1">
            <a:spLocks noChangeArrowheads="1"/>
          </p:cNvSpPr>
          <p:nvPr/>
        </p:nvSpPr>
        <p:spPr bwMode="auto">
          <a:xfrm>
            <a:off x="10127473" y="4587561"/>
            <a:ext cx="99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50000"/>
              <a:buFont typeface="Monotype Sorts" pitchFamily="2" charset="2"/>
              <a:buChar char="n"/>
              <a:defRPr kumimoji="1" sz="2800">
                <a:solidFill>
                  <a:schemeClr val="bg2"/>
                </a:solidFill>
                <a:latin typeface="+mn-lt"/>
                <a:ea typeface="+mn-ea"/>
                <a:cs typeface="+mn-cs"/>
              </a:defRPr>
            </a:lvl1pPr>
            <a:lvl2pPr marL="742950" indent="-285750" algn="r" rtl="1" eaLnBrk="0" fontAlgn="base" hangingPunct="0">
              <a:spcBef>
                <a:spcPct val="20000"/>
              </a:spcBef>
              <a:spcAft>
                <a:spcPct val="0"/>
              </a:spcAft>
              <a:buClr>
                <a:schemeClr val="tx2"/>
              </a:buClr>
              <a:buSzPct val="75000"/>
              <a:buFont typeface="Monotype Sorts" pitchFamily="2" charset="2"/>
              <a:buChar char="u"/>
              <a:defRPr kumimoji="1" sz="2600">
                <a:solidFill>
                  <a:schemeClr val="bg2"/>
                </a:solidFill>
                <a:latin typeface="+mn-lt"/>
                <a:cs typeface="+mn-cs"/>
              </a:defRPr>
            </a:lvl2pPr>
            <a:lvl3pPr marL="1143000" indent="-228600" algn="r" rtl="1" eaLnBrk="0" fontAlgn="base" hangingPunct="0">
              <a:spcBef>
                <a:spcPct val="20000"/>
              </a:spcBef>
              <a:spcAft>
                <a:spcPct val="0"/>
              </a:spcAft>
              <a:buClr>
                <a:schemeClr val="hlink"/>
              </a:buClr>
              <a:buSzPct val="65000"/>
              <a:buFont typeface="Monotype Sorts" pitchFamily="2" charset="2"/>
              <a:buChar char="F"/>
              <a:defRPr kumimoji="1" sz="2400">
                <a:solidFill>
                  <a:schemeClr val="bg2"/>
                </a:solidFill>
                <a:latin typeface="+mn-lt"/>
                <a:cs typeface="+mn-cs"/>
              </a:defRPr>
            </a:lvl3pPr>
            <a:lvl4pPr marL="1600200" indent="-228600" algn="r" rtl="1" eaLnBrk="0" fontAlgn="base" hangingPunct="0">
              <a:spcBef>
                <a:spcPct val="20000"/>
              </a:spcBef>
              <a:spcAft>
                <a:spcPct val="0"/>
              </a:spcAft>
              <a:buClr>
                <a:schemeClr val="tx2"/>
              </a:buClr>
              <a:buSzPct val="100000"/>
              <a:buChar char="•"/>
              <a:defRPr kumimoji="1" sz="2000">
                <a:solidFill>
                  <a:schemeClr val="bg2"/>
                </a:solidFill>
                <a:latin typeface="+mn-lt"/>
                <a:cs typeface="+mn-cs"/>
              </a:defRPr>
            </a:lvl4pPr>
            <a:lvl5pPr marL="2057400" indent="-228600" algn="r" rtl="1" eaLnBrk="0" fontAlgn="base" hangingPunct="0">
              <a:spcBef>
                <a:spcPct val="20000"/>
              </a:spcBef>
              <a:spcAft>
                <a:spcPct val="0"/>
              </a:spcAft>
              <a:buClr>
                <a:schemeClr val="hlink"/>
              </a:buClr>
              <a:buSzPct val="100000"/>
              <a:buChar char="–"/>
              <a:defRPr kumimoji="1" sz="2000">
                <a:solidFill>
                  <a:schemeClr val="bg2"/>
                </a:solidFill>
                <a:latin typeface="+mn-lt"/>
                <a:cs typeface="+mn-cs"/>
              </a:defRPr>
            </a:lvl5pPr>
            <a:lvl6pPr marL="2514600" indent="-228600" algn="r" rtl="1" eaLnBrk="0" fontAlgn="base" hangingPunct="0">
              <a:spcBef>
                <a:spcPct val="20000"/>
              </a:spcBef>
              <a:spcAft>
                <a:spcPct val="0"/>
              </a:spcAft>
              <a:buClr>
                <a:schemeClr val="hlink"/>
              </a:buClr>
              <a:buSzPct val="100000"/>
              <a:buChar char="–"/>
              <a:defRPr kumimoji="1" sz="2000">
                <a:solidFill>
                  <a:schemeClr val="bg2"/>
                </a:solidFill>
                <a:latin typeface="+mn-lt"/>
                <a:cs typeface="+mn-cs"/>
              </a:defRPr>
            </a:lvl6pPr>
            <a:lvl7pPr marL="2971800" indent="-228600" algn="r" rtl="1" eaLnBrk="0" fontAlgn="base" hangingPunct="0">
              <a:spcBef>
                <a:spcPct val="20000"/>
              </a:spcBef>
              <a:spcAft>
                <a:spcPct val="0"/>
              </a:spcAft>
              <a:buClr>
                <a:schemeClr val="hlink"/>
              </a:buClr>
              <a:buSzPct val="100000"/>
              <a:buChar char="–"/>
              <a:defRPr kumimoji="1" sz="2000">
                <a:solidFill>
                  <a:schemeClr val="bg2"/>
                </a:solidFill>
                <a:latin typeface="+mn-lt"/>
                <a:cs typeface="+mn-cs"/>
              </a:defRPr>
            </a:lvl7pPr>
            <a:lvl8pPr marL="3429000" indent="-228600" algn="r" rtl="1" eaLnBrk="0" fontAlgn="base" hangingPunct="0">
              <a:spcBef>
                <a:spcPct val="20000"/>
              </a:spcBef>
              <a:spcAft>
                <a:spcPct val="0"/>
              </a:spcAft>
              <a:buClr>
                <a:schemeClr val="hlink"/>
              </a:buClr>
              <a:buSzPct val="100000"/>
              <a:buChar char="–"/>
              <a:defRPr kumimoji="1" sz="2000">
                <a:solidFill>
                  <a:schemeClr val="bg2"/>
                </a:solidFill>
                <a:latin typeface="+mn-lt"/>
                <a:cs typeface="+mn-cs"/>
              </a:defRPr>
            </a:lvl8pPr>
            <a:lvl9pPr marL="3886200" indent="-228600" algn="r" rtl="1" eaLnBrk="0" fontAlgn="base" hangingPunct="0">
              <a:spcBef>
                <a:spcPct val="20000"/>
              </a:spcBef>
              <a:spcAft>
                <a:spcPct val="0"/>
              </a:spcAft>
              <a:buClr>
                <a:schemeClr val="hlink"/>
              </a:buClr>
              <a:buSzPct val="100000"/>
              <a:buChar char="–"/>
              <a:defRPr kumimoji="1" sz="2000">
                <a:solidFill>
                  <a:schemeClr val="bg2"/>
                </a:solidFill>
                <a:latin typeface="+mn-lt"/>
                <a:cs typeface="+mn-cs"/>
              </a:defRPr>
            </a:lvl9pPr>
          </a:lstStyle>
          <a:p>
            <a:pPr algn="ctr" rtl="0">
              <a:spcBef>
                <a:spcPct val="50000"/>
              </a:spcBef>
              <a:buClrTx/>
              <a:buSzTx/>
              <a:buFontTx/>
              <a:buNone/>
            </a:pPr>
            <a:r>
              <a:rPr lang="ar-SA" kern="0" dirty="0" smtClean="0">
                <a:solidFill>
                  <a:schemeClr val="tx1"/>
                </a:solidFill>
                <a:cs typeface="B Yagut" panose="00000400000000000000" pitchFamily="2" charset="-78"/>
              </a:rPr>
              <a:t>داده</a:t>
            </a:r>
            <a:endParaRPr lang="en-US" kern="0" dirty="0">
              <a:solidFill>
                <a:schemeClr val="tx1"/>
              </a:solidFill>
              <a:cs typeface="B Yagut" panose="00000400000000000000" pitchFamily="2" charset="-78"/>
            </a:endParaRPr>
          </a:p>
        </p:txBody>
      </p:sp>
      <p:sp>
        <p:nvSpPr>
          <p:cNvPr id="16" name="Text Box 6"/>
          <p:cNvSpPr txBox="1">
            <a:spLocks noChangeArrowheads="1"/>
          </p:cNvSpPr>
          <p:nvPr/>
        </p:nvSpPr>
        <p:spPr bwMode="auto">
          <a:xfrm>
            <a:off x="7499326" y="4603603"/>
            <a:ext cx="1482144" cy="523220"/>
          </a:xfrm>
          <a:prstGeom prst="rect">
            <a:avLst/>
          </a:prstGeom>
          <a:noFill/>
          <a:ln>
            <a:noFill/>
          </a:ln>
          <a:effectLst>
            <a:prstShdw prst="shdw18" dist="17961" dir="13500000">
              <a:srgbClr val="CCECFF">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rgbClr val="FF0000"/>
                </a:solidFill>
                <a:miter lim="800000"/>
                <a:headEnd type="none" w="sm" len="sm"/>
                <a:tailEnd type="none" w="sm" len="sm"/>
              </a14:hiddenLine>
            </a:ext>
          </a:extLst>
        </p:spPr>
        <p:txBody>
          <a:bodyPr wrap="square">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1" lang="ar-SA" sz="2800" b="1" i="0" u="none" strike="noStrike" kern="0" cap="none" spc="0" normalizeH="0" baseline="0" noProof="0" dirty="0" smtClean="0">
                <a:ln>
                  <a:noFill/>
                </a:ln>
                <a:effectLst/>
                <a:uLnTx/>
                <a:uFillTx/>
                <a:latin typeface="Times New Roman"/>
                <a:cs typeface="B Yagut" panose="00000400000000000000" pitchFamily="2" charset="-78"/>
              </a:rPr>
              <a:t>پردازش</a:t>
            </a:r>
            <a:endParaRPr kumimoji="1" lang="en-US" sz="2800" b="1" i="0" u="none" strike="noStrike" kern="0" cap="none" spc="0" normalizeH="0" baseline="0" noProof="0" dirty="0" smtClean="0">
              <a:ln>
                <a:noFill/>
              </a:ln>
              <a:effectLst/>
              <a:uLnTx/>
              <a:uFillTx/>
              <a:latin typeface="Times New Roman"/>
              <a:cs typeface="B Yagut" panose="00000400000000000000" pitchFamily="2" charset="-78"/>
            </a:endParaRPr>
          </a:p>
        </p:txBody>
      </p:sp>
      <p:sp>
        <p:nvSpPr>
          <p:cNvPr id="17" name="Text Box 7"/>
          <p:cNvSpPr txBox="1">
            <a:spLocks noChangeArrowheads="1"/>
          </p:cNvSpPr>
          <p:nvPr/>
        </p:nvSpPr>
        <p:spPr bwMode="auto">
          <a:xfrm>
            <a:off x="4686349" y="4611007"/>
            <a:ext cx="1600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algn="l" rtl="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fontAlgn="base">
              <a:spcBef>
                <a:spcPct val="0"/>
              </a:spcBef>
              <a:spcAft>
                <a:spcPct val="0"/>
              </a:spcAft>
              <a:defRPr sz="2400">
                <a:solidFill>
                  <a:schemeClr val="tx1"/>
                </a:solidFill>
                <a:latin typeface="Times New Roman" pitchFamily="18" charset="0"/>
                <a:cs typeface="Times New Roman" pitchFamily="18" charset="0"/>
              </a:defRPr>
            </a:lvl9pPr>
          </a:lstStyle>
          <a:p>
            <a:pPr algn="ctr" eaLnBrk="0" fontAlgn="base" hangingPunct="0">
              <a:spcBef>
                <a:spcPct val="50000"/>
              </a:spcBef>
              <a:spcAft>
                <a:spcPct val="0"/>
              </a:spcAft>
            </a:pPr>
            <a:r>
              <a:rPr kumimoji="1" lang="ar-SA" sz="2800" b="1" dirty="0" smtClean="0">
                <a:solidFill>
                  <a:srgbClr val="010000"/>
                </a:solidFill>
                <a:cs typeface="B Yagut" panose="00000400000000000000" pitchFamily="2" charset="-78"/>
              </a:rPr>
              <a:t>اطلاعات</a:t>
            </a:r>
            <a:endParaRPr kumimoji="1" lang="en-US" sz="2800" b="1" dirty="0" smtClean="0">
              <a:solidFill>
                <a:srgbClr val="010000"/>
              </a:solidFill>
              <a:cs typeface="B Yagut" panose="00000400000000000000" pitchFamily="2" charset="-78"/>
            </a:endParaRPr>
          </a:p>
        </p:txBody>
      </p:sp>
      <p:sp>
        <p:nvSpPr>
          <p:cNvPr id="21" name="Text Box 11"/>
          <p:cNvSpPr txBox="1">
            <a:spLocks noChangeArrowheads="1"/>
          </p:cNvSpPr>
          <p:nvPr/>
        </p:nvSpPr>
        <p:spPr bwMode="auto">
          <a:xfrm>
            <a:off x="4496657" y="1824729"/>
            <a:ext cx="74874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r" rtl="1" eaLnBrk="0" fontAlgn="base" hangingPunct="0">
              <a:spcBef>
                <a:spcPct val="50000"/>
              </a:spcBef>
              <a:spcAft>
                <a:spcPct val="0"/>
              </a:spcAft>
              <a:buFont typeface="Arial" pitchFamily="34" charset="0"/>
              <a:buChar char="•"/>
            </a:pPr>
            <a:r>
              <a:rPr kumimoji="1" lang="ar-SA" sz="2800" b="1" dirty="0" smtClean="0">
                <a:latin typeface="Times New Roman"/>
                <a:cs typeface="B Yagut" panose="00000400000000000000" pitchFamily="2" charset="-78"/>
              </a:rPr>
              <a:t>داده</a:t>
            </a:r>
            <a:r>
              <a:rPr kumimoji="1" lang="ar-SA" sz="2800" dirty="0" smtClean="0">
                <a:latin typeface="Times New Roman"/>
                <a:cs typeface="B Yagut" panose="00000400000000000000" pitchFamily="2" charset="-78"/>
              </a:rPr>
              <a:t> </a:t>
            </a:r>
            <a:r>
              <a:rPr kumimoji="1" lang="ar-SA" sz="2800" b="1" dirty="0" smtClean="0">
                <a:latin typeface="Times New Roman"/>
                <a:cs typeface="B Yagut" panose="00000400000000000000" pitchFamily="2" charset="-78"/>
              </a:rPr>
              <a:t>از طريق مشاهده و يا تحقيق حاصل مي</a:t>
            </a:r>
            <a:r>
              <a:rPr kumimoji="1" lang="fa-IR" sz="2800" b="1" dirty="0" smtClean="0">
                <a:latin typeface="Times New Roman"/>
                <a:cs typeface="B Yagut" panose="00000400000000000000" pitchFamily="2" charset="-78"/>
              </a:rPr>
              <a:t> </a:t>
            </a:r>
            <a:r>
              <a:rPr kumimoji="1" lang="ar-SA" sz="2800" b="1" dirty="0" smtClean="0">
                <a:latin typeface="Times New Roman"/>
                <a:cs typeface="B Yagut" panose="00000400000000000000" pitchFamily="2" charset="-78"/>
              </a:rPr>
              <a:t>شود</a:t>
            </a:r>
            <a:r>
              <a:rPr kumimoji="1" lang="fa-IR" sz="2800" b="1" dirty="0" smtClean="0">
                <a:latin typeface="Times New Roman"/>
                <a:cs typeface="B Yagut" panose="00000400000000000000" pitchFamily="2" charset="-78"/>
              </a:rPr>
              <a:t>.</a:t>
            </a:r>
            <a:endParaRPr kumimoji="1" lang="ar-SA" sz="2800" b="1" dirty="0" smtClean="0">
              <a:latin typeface="Times New Roman"/>
              <a:cs typeface="B Yagut" panose="00000400000000000000" pitchFamily="2" charset="-78"/>
            </a:endParaRPr>
          </a:p>
        </p:txBody>
      </p:sp>
      <p:sp>
        <p:nvSpPr>
          <p:cNvPr id="22" name="Rectangle 12"/>
          <p:cNvSpPr>
            <a:spLocks noChangeArrowheads="1"/>
          </p:cNvSpPr>
          <p:nvPr/>
        </p:nvSpPr>
        <p:spPr bwMode="auto">
          <a:xfrm>
            <a:off x="3634153" y="2842908"/>
            <a:ext cx="841716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r" rtl="1" eaLnBrk="0" fontAlgn="base" hangingPunct="0">
              <a:spcBef>
                <a:spcPct val="50000"/>
              </a:spcBef>
              <a:spcAft>
                <a:spcPct val="0"/>
              </a:spcAft>
              <a:buFont typeface="Arial" pitchFamily="34" charset="0"/>
              <a:buChar char="•"/>
            </a:pPr>
            <a:r>
              <a:rPr kumimoji="1" lang="en-US" sz="2800" dirty="0" smtClean="0">
                <a:latin typeface="Times New Roman"/>
                <a:cs typeface="B Yagut" panose="00000400000000000000" pitchFamily="2" charset="-78"/>
              </a:rPr>
              <a:t> </a:t>
            </a:r>
            <a:r>
              <a:rPr kumimoji="1" lang="ar-SA" sz="2800" b="1" dirty="0" smtClean="0">
                <a:latin typeface="Times New Roman"/>
                <a:cs typeface="B Yagut" panose="00000400000000000000" pitchFamily="2" charset="-78"/>
              </a:rPr>
              <a:t>اطلاعات</a:t>
            </a:r>
            <a:r>
              <a:rPr kumimoji="1" lang="fa-IR" sz="2800" b="1" dirty="0" smtClean="0">
                <a:latin typeface="Times New Roman"/>
                <a:cs typeface="B Yagut" panose="00000400000000000000" pitchFamily="2" charset="-78"/>
              </a:rPr>
              <a:t> د</a:t>
            </a:r>
            <a:r>
              <a:rPr kumimoji="1" lang="ar-SA" sz="2800" b="1" dirty="0" smtClean="0">
                <a:latin typeface="Times New Roman"/>
                <a:cs typeface="B Yagut" panose="00000400000000000000" pitchFamily="2" charset="-78"/>
              </a:rPr>
              <a:t>اده </a:t>
            </a:r>
            <a:r>
              <a:rPr kumimoji="1" lang="fa-IR" sz="2800" b="1" dirty="0" smtClean="0">
                <a:latin typeface="Times New Roman"/>
                <a:cs typeface="B Yagut" panose="00000400000000000000" pitchFamily="2" charset="-78"/>
              </a:rPr>
              <a:t>پردازش شده ای است که </a:t>
            </a:r>
            <a:r>
              <a:rPr kumimoji="1" lang="ar-SA" sz="2800" b="1" dirty="0" smtClean="0">
                <a:latin typeface="Times New Roman"/>
                <a:cs typeface="B Yagut" panose="00000400000000000000" pitchFamily="2" charset="-78"/>
              </a:rPr>
              <a:t>ارزش افزوده دارد</a:t>
            </a:r>
            <a:r>
              <a:rPr kumimoji="1" lang="fa-IR" sz="2800" b="1" dirty="0" smtClean="0">
                <a:latin typeface="Times New Roman"/>
                <a:cs typeface="B Yagut" panose="00000400000000000000" pitchFamily="2" charset="-78"/>
              </a:rPr>
              <a:t> </a:t>
            </a:r>
          </a:p>
          <a:p>
            <a:pPr algn="r" rtl="1" eaLnBrk="0" fontAlgn="base" hangingPunct="0">
              <a:spcBef>
                <a:spcPct val="50000"/>
              </a:spcBef>
              <a:spcAft>
                <a:spcPct val="0"/>
              </a:spcAft>
            </a:pPr>
            <a:r>
              <a:rPr kumimoji="1" lang="fa-IR" sz="2800" b="1" dirty="0" smtClean="0">
                <a:latin typeface="Times New Roman"/>
                <a:cs typeface="B Yagut" panose="00000400000000000000" pitchFamily="2" charset="-78"/>
              </a:rPr>
              <a:t>      و</a:t>
            </a:r>
            <a:r>
              <a:rPr kumimoji="1" lang="en-US" sz="2800" b="1" dirty="0" smtClean="0">
                <a:latin typeface="Times New Roman"/>
                <a:cs typeface="B Yagut" panose="00000400000000000000" pitchFamily="2" charset="-78"/>
              </a:rPr>
              <a:t> </a:t>
            </a:r>
            <a:r>
              <a:rPr kumimoji="1" lang="fa-IR" sz="2800" b="1" dirty="0" smtClean="0">
                <a:latin typeface="Times New Roman"/>
                <a:cs typeface="B Yagut" panose="00000400000000000000" pitchFamily="2" charset="-78"/>
              </a:rPr>
              <a:t>می تواند </a:t>
            </a:r>
            <a:r>
              <a:rPr kumimoji="1" lang="ar-SA" sz="2800" b="1" dirty="0" smtClean="0">
                <a:latin typeface="Times New Roman"/>
                <a:cs typeface="B Yagut" panose="00000400000000000000" pitchFamily="2" charset="-78"/>
              </a:rPr>
              <a:t>درون سازماني </a:t>
            </a:r>
            <a:r>
              <a:rPr kumimoji="1" lang="fa-IR" sz="2800" b="1" dirty="0" smtClean="0">
                <a:latin typeface="Times New Roman"/>
                <a:cs typeface="B Yagut" panose="00000400000000000000" pitchFamily="2" charset="-78"/>
              </a:rPr>
              <a:t>یا </a:t>
            </a:r>
            <a:r>
              <a:rPr kumimoji="1" lang="ar-SA" sz="2800" b="1" dirty="0" smtClean="0">
                <a:latin typeface="Times New Roman"/>
                <a:cs typeface="B Yagut" panose="00000400000000000000" pitchFamily="2" charset="-78"/>
              </a:rPr>
              <a:t> برون سازماني</a:t>
            </a:r>
            <a:r>
              <a:rPr kumimoji="1" lang="fa-IR" sz="2800" b="1" dirty="0" smtClean="0">
                <a:latin typeface="Times New Roman"/>
                <a:cs typeface="B Yagut" panose="00000400000000000000" pitchFamily="2" charset="-78"/>
              </a:rPr>
              <a:t> باشد .</a:t>
            </a:r>
            <a:endParaRPr kumimoji="1" lang="ar-SA" sz="2800" b="1" dirty="0" smtClean="0">
              <a:latin typeface="Times New Roman"/>
              <a:cs typeface="B Yagut" panose="00000400000000000000" pitchFamily="2" charset="-78"/>
            </a:endParaRPr>
          </a:p>
        </p:txBody>
      </p:sp>
      <p:cxnSp>
        <p:nvCxnSpPr>
          <p:cNvPr id="24" name="Straight Arrow Connector 23"/>
          <p:cNvCxnSpPr/>
          <p:nvPr/>
        </p:nvCxnSpPr>
        <p:spPr>
          <a:xfrm flipH="1">
            <a:off x="8932984" y="4852073"/>
            <a:ext cx="1146756" cy="8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286549" y="4892361"/>
            <a:ext cx="10933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45" y="1695433"/>
            <a:ext cx="4050188" cy="4381643"/>
          </a:xfrm>
          <a:prstGeom prst="rect">
            <a:avLst/>
          </a:prstGeom>
        </p:spPr>
      </p:pic>
      <p:pic>
        <p:nvPicPr>
          <p:cNvPr id="3" name="0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674" y="7626751"/>
            <a:ext cx="609600" cy="609600"/>
          </a:xfrm>
          <a:prstGeom prst="rect">
            <a:avLst/>
          </a:prstGeom>
        </p:spPr>
      </p:pic>
    </p:spTree>
    <p:extLst>
      <p:ext uri="{BB962C8B-B14F-4D97-AF65-F5344CB8AC3E}">
        <p14:creationId xmlns:p14="http://schemas.microsoft.com/office/powerpoint/2010/main" val="746620152"/>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368" y="841643"/>
            <a:ext cx="6388769" cy="1325563"/>
          </a:xfrm>
        </p:spPr>
        <p:txBody>
          <a:bodyPr>
            <a:normAutofit/>
          </a:bodyPr>
          <a:lstStyle/>
          <a:p>
            <a:r>
              <a:rPr lang="fa-IR" sz="4000" dirty="0" smtClean="0">
                <a:solidFill>
                  <a:srgbClr val="FF0000"/>
                </a:solidFill>
                <a:cs typeface="B Yagut" panose="00000400000000000000" pitchFamily="2" charset="-78"/>
              </a:rPr>
              <a:t>روش های جمع آوری داده </a:t>
            </a:r>
            <a:endParaRPr lang="en-US" sz="4000" dirty="0">
              <a:solidFill>
                <a:srgbClr val="FF0000"/>
              </a:solidFill>
              <a:cs typeface="B Yagut" panose="00000400000000000000" pitchFamily="2" charset="-78"/>
            </a:endParaRPr>
          </a:p>
        </p:txBody>
      </p:sp>
      <p:sp>
        <p:nvSpPr>
          <p:cNvPr id="3" name="Content Placeholder 2"/>
          <p:cNvSpPr>
            <a:spLocks noGrp="1"/>
          </p:cNvSpPr>
          <p:nvPr>
            <p:ph idx="1"/>
          </p:nvPr>
        </p:nvSpPr>
        <p:spPr>
          <a:xfrm>
            <a:off x="1070020" y="3010481"/>
            <a:ext cx="10515600" cy="2347130"/>
          </a:xfrm>
        </p:spPr>
        <p:txBody>
          <a:bodyPr>
            <a:noAutofit/>
          </a:bodyPr>
          <a:lstStyle/>
          <a:p>
            <a:pPr algn="r" rtl="1"/>
            <a:r>
              <a:rPr lang="fa-IR" sz="3200" dirty="0">
                <a:cs typeface="B Yagut" panose="00000400000000000000" pitchFamily="2" charset="-78"/>
              </a:rPr>
              <a:t>استفاده از اطلاعات و مدارک موجود</a:t>
            </a:r>
          </a:p>
          <a:p>
            <a:pPr algn="r" rtl="1"/>
            <a:r>
              <a:rPr lang="fa-IR" sz="3200" dirty="0" smtClean="0">
                <a:cs typeface="B Yagut" panose="00000400000000000000" pitchFamily="2" charset="-78"/>
              </a:rPr>
              <a:t>مشاهده</a:t>
            </a:r>
          </a:p>
          <a:p>
            <a:pPr algn="r" rtl="1"/>
            <a:r>
              <a:rPr lang="fa-IR" sz="3200" dirty="0">
                <a:cs typeface="B Yagut" panose="00000400000000000000" pitchFamily="2" charset="-78"/>
              </a:rPr>
              <a:t>مصاحبه</a:t>
            </a:r>
          </a:p>
          <a:p>
            <a:pPr algn="r" rtl="1"/>
            <a:r>
              <a:rPr lang="fa-IR" sz="3200" dirty="0" smtClean="0">
                <a:cs typeface="B Yagut" panose="00000400000000000000" pitchFamily="2" charset="-78"/>
              </a:rPr>
              <a:t>پرسشنامه</a:t>
            </a:r>
            <a:endParaRPr lang="fa-IR" sz="3200" dirty="0">
              <a:cs typeface="B Yagut" panose="00000400000000000000" pitchFamily="2" charset="-78"/>
            </a:endParaRPr>
          </a:p>
          <a:p>
            <a:pPr algn="r" rtl="1"/>
            <a:endParaRPr lang="fa-IR" sz="3200" dirty="0">
              <a:cs typeface="B Yagut" panose="00000400000000000000" pitchFamily="2" charset="-78"/>
            </a:endParaRPr>
          </a:p>
          <a:p>
            <a:pPr algn="r" rtl="1"/>
            <a:endParaRPr lang="en-US" sz="32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2031542"/>
      </p:ext>
    </p:extLst>
  </p:cSld>
  <p:clrMapOvr>
    <a:masterClrMapping/>
  </p:clrMapOvr>
  <mc:AlternateContent xmlns:mc="http://schemas.openxmlformats.org/markup-compatibility/2006" xmlns:p14="http://schemas.microsoft.com/office/powerpoint/2010/main">
    <mc:Choice Requires="p14">
      <p:transition spd="slow" p14:dur="2000" advTm="48853"/>
    </mc:Choice>
    <mc:Fallback xmlns="">
      <p:transition spd="slow" advTm="48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357352" y="418564"/>
            <a:ext cx="3704823" cy="1292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smtClean="0">
                <a:solidFill>
                  <a:srgbClr val="FF0000"/>
                </a:solidFill>
                <a:cs typeface="B Yagut" panose="00000400000000000000" pitchFamily="2" charset="-78"/>
              </a:rPr>
              <a:t>ويژگي</a:t>
            </a:r>
            <a:r>
              <a:rPr lang="fa-IR" sz="4000" dirty="0" smtClean="0">
                <a:solidFill>
                  <a:srgbClr val="FF0000"/>
                </a:solidFill>
                <a:cs typeface="B Yagut" panose="00000400000000000000" pitchFamily="2" charset="-78"/>
              </a:rPr>
              <a:t> </a:t>
            </a:r>
            <a:r>
              <a:rPr lang="ar-SA" sz="4000" dirty="0" smtClean="0">
                <a:solidFill>
                  <a:srgbClr val="FF0000"/>
                </a:solidFill>
                <a:cs typeface="B Yagut" panose="00000400000000000000" pitchFamily="2" charset="-78"/>
              </a:rPr>
              <a:t>هاي اطلاعات</a:t>
            </a:r>
            <a:endParaRPr lang="en-US" sz="4000" dirty="0">
              <a:solidFill>
                <a:srgbClr val="FF0000"/>
              </a:solidFill>
              <a:cs typeface="B Yagut" panose="00000400000000000000" pitchFamily="2" charset="-78"/>
            </a:endParaRPr>
          </a:p>
        </p:txBody>
      </p:sp>
      <p:sp>
        <p:nvSpPr>
          <p:cNvPr id="5" name="Rectangle 3"/>
          <p:cNvSpPr txBox="1">
            <a:spLocks noChangeArrowheads="1"/>
          </p:cNvSpPr>
          <p:nvPr/>
        </p:nvSpPr>
        <p:spPr>
          <a:xfrm>
            <a:off x="5808454" y="1699252"/>
            <a:ext cx="5058838" cy="42904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sz="3200" b="1" dirty="0" smtClean="0">
                <a:cs typeface="B Yagut" panose="00000400000000000000" pitchFamily="2" charset="-78"/>
              </a:rPr>
              <a:t>مرتبط بودن</a:t>
            </a:r>
          </a:p>
          <a:p>
            <a:pPr algn="r" rtl="1"/>
            <a:r>
              <a:rPr lang="ar-SA" sz="3200" b="1" dirty="0" smtClean="0">
                <a:cs typeface="B Yagut" panose="00000400000000000000" pitchFamily="2" charset="-78"/>
              </a:rPr>
              <a:t>دقت</a:t>
            </a:r>
          </a:p>
          <a:p>
            <a:pPr algn="r" rtl="1"/>
            <a:r>
              <a:rPr lang="ar-SA" sz="3200" b="1" dirty="0" smtClean="0">
                <a:cs typeface="B Yagut" panose="00000400000000000000" pitchFamily="2" charset="-78"/>
              </a:rPr>
              <a:t>كامل بودن</a:t>
            </a:r>
          </a:p>
          <a:p>
            <a:pPr algn="r" rtl="1"/>
            <a:r>
              <a:rPr lang="ar-SA" sz="3200" b="1" dirty="0" smtClean="0">
                <a:cs typeface="B Yagut" panose="00000400000000000000" pitchFamily="2" charset="-78"/>
              </a:rPr>
              <a:t>درستي</a:t>
            </a:r>
          </a:p>
          <a:p>
            <a:pPr algn="r" rtl="1"/>
            <a:r>
              <a:rPr lang="ar-SA" sz="3200" b="1" dirty="0" smtClean="0">
                <a:cs typeface="B Yagut" panose="00000400000000000000" pitchFamily="2" charset="-78"/>
              </a:rPr>
              <a:t>بموقع بودن</a:t>
            </a:r>
            <a:endParaRPr lang="fa-IR" sz="3200" b="1" dirty="0" smtClean="0">
              <a:cs typeface="B Yagut" panose="00000400000000000000" pitchFamily="2" charset="-78"/>
            </a:endParaRPr>
          </a:p>
          <a:p>
            <a:pPr algn="r" rtl="1"/>
            <a:r>
              <a:rPr lang="fa-IR" sz="3200" b="1" dirty="0" smtClean="0">
                <a:cs typeface="B Yagut" panose="00000400000000000000" pitchFamily="2" charset="-78"/>
              </a:rPr>
              <a:t>کارآیی</a:t>
            </a:r>
          </a:p>
          <a:p>
            <a:pPr algn="r" rtl="1"/>
            <a:r>
              <a:rPr lang="fa-IR" sz="3200" b="1" dirty="0" smtClean="0">
                <a:cs typeface="B Yagut" panose="00000400000000000000" pitchFamily="2" charset="-78"/>
              </a:rPr>
              <a:t>قابلیت اتکا</a:t>
            </a:r>
          </a:p>
          <a:p>
            <a:pPr algn="r" rtl="1"/>
            <a:r>
              <a:rPr lang="fa-IR" sz="3200" b="1" dirty="0" smtClean="0">
                <a:cs typeface="B Yagut" panose="00000400000000000000" pitchFamily="2" charset="-78"/>
              </a:rPr>
              <a:t>امنیت</a:t>
            </a:r>
          </a:p>
          <a:p>
            <a:pPr algn="r" rtl="1"/>
            <a:endParaRPr lang="ar-SA" b="1" dirty="0">
              <a:cs typeface="B Yagut" panose="00000400000000000000" pitchFamily="2" charset="-78"/>
            </a:endParaRPr>
          </a:p>
        </p:txBody>
      </p:sp>
      <p:pic>
        <p:nvPicPr>
          <p:cNvPr id="2" name="0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811" y="7129040"/>
            <a:ext cx="609600" cy="609600"/>
          </a:xfrm>
          <a:prstGeom prst="rect">
            <a:avLst/>
          </a:prstGeom>
        </p:spPr>
      </p:pic>
    </p:spTree>
    <p:extLst>
      <p:ext uri="{BB962C8B-B14F-4D97-AF65-F5344CB8AC3E}">
        <p14:creationId xmlns:p14="http://schemas.microsoft.com/office/powerpoint/2010/main" val="1330351688"/>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914400" y="1142999"/>
            <a:ext cx="10726616" cy="4588099"/>
          </a:xfrm>
          <a:prstGeom prst="rect">
            <a:avLst/>
          </a:prstGeom>
          <a:ln/>
          <a:extLst>
            <a:ext uri="{91240B29-F687-4F45-9708-019B960494DF}">
              <a14:hiddenLine xmlns:a14="http://schemas.microsoft.com/office/drawing/2010/main" w="9525">
                <a:solidFill>
                  <a:srgbClr val="3366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sz="3600" b="1" dirty="0" smtClean="0">
                <a:solidFill>
                  <a:srgbClr val="FF0000"/>
                </a:solidFill>
                <a:cs typeface="B Yagut" panose="00000400000000000000" pitchFamily="2" charset="-78"/>
              </a:rPr>
              <a:t>مزایای سیستم مدیریت اطلاعات سازماندهی شده</a:t>
            </a:r>
          </a:p>
          <a:p>
            <a:pPr marL="0" indent="0" algn="r">
              <a:buNone/>
            </a:pPr>
            <a:endParaRPr lang="fa-IR" sz="3600" b="1" dirty="0" smtClean="0">
              <a:cs typeface="B Yagut" panose="00000400000000000000" pitchFamily="2" charset="-78"/>
            </a:endParaRPr>
          </a:p>
          <a:p>
            <a:pPr algn="r" rtl="1"/>
            <a:r>
              <a:rPr lang="fa-IR" b="1" dirty="0" smtClean="0">
                <a:solidFill>
                  <a:prstClr val="black"/>
                </a:solidFill>
                <a:latin typeface="Constantia"/>
                <a:cs typeface="B Yagut" panose="00000400000000000000" pitchFamily="2" charset="-78"/>
              </a:rPr>
              <a:t>حمایت از تصمیم گیری های استراتژیک</a:t>
            </a:r>
          </a:p>
          <a:p>
            <a:pPr algn="r" rtl="1"/>
            <a:r>
              <a:rPr lang="fa-IR" b="1" dirty="0" smtClean="0">
                <a:solidFill>
                  <a:prstClr val="black"/>
                </a:solidFill>
                <a:latin typeface="Constantia"/>
                <a:cs typeface="B Yagut" panose="00000400000000000000" pitchFamily="2" charset="-78"/>
              </a:rPr>
              <a:t>نظارت بر تغییرات</a:t>
            </a:r>
          </a:p>
          <a:p>
            <a:pPr algn="r" rtl="1"/>
            <a:r>
              <a:rPr lang="fa-IR" b="1" dirty="0" smtClean="0">
                <a:solidFill>
                  <a:prstClr val="black"/>
                </a:solidFill>
                <a:latin typeface="Constantia"/>
                <a:cs typeface="B Yagut" panose="00000400000000000000" pitchFamily="2" charset="-78"/>
              </a:rPr>
              <a:t>اولویت بندی عمل و تخصیص منابع</a:t>
            </a:r>
          </a:p>
          <a:p>
            <a:pPr algn="r" rtl="1"/>
            <a:r>
              <a:rPr lang="fa-IR" b="1" dirty="0" smtClean="0">
                <a:solidFill>
                  <a:prstClr val="black"/>
                </a:solidFill>
                <a:latin typeface="Constantia"/>
                <a:cs typeface="B Yagut" panose="00000400000000000000" pitchFamily="2" charset="-78"/>
              </a:rPr>
              <a:t>مدیریت برنامه ها</a:t>
            </a:r>
          </a:p>
          <a:p>
            <a:pPr algn="r" rtl="1"/>
            <a:r>
              <a:rPr lang="fa-IR" b="1" dirty="0" smtClean="0">
                <a:solidFill>
                  <a:prstClr val="black"/>
                </a:solidFill>
                <a:latin typeface="Constantia"/>
                <a:cs typeface="B Yagut" panose="00000400000000000000" pitchFamily="2" charset="-78"/>
              </a:rPr>
              <a:t> به روز رسانی برنامه های عملیاتی</a:t>
            </a:r>
            <a:endParaRPr lang="ar-SA" b="1"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3423831"/>
      </p:ext>
    </p:extLst>
  </p:cSld>
  <p:clrMapOvr>
    <a:masterClrMapping/>
  </p:clrMapOvr>
  <mc:AlternateContent xmlns:mc="http://schemas.openxmlformats.org/markup-compatibility/2006" xmlns:p14="http://schemas.microsoft.com/office/powerpoint/2010/main">
    <mc:Choice Requires="p14">
      <p:transition spd="slow" p14:dur="2000" advClick="0" advTm="41350"/>
    </mc:Choice>
    <mc:Fallback xmlns="">
      <p:transition spd="slow" advClick="0" advTm="4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گلستان</_x062f__x0627__x0646__x0634__x06af__x0627__x0647_>
    <_x0646__x0648__x0639__x0020__x062d__x06cc__x0637__x0647_ xmlns="12fdc5dc-769e-4543-b10d-fbea3dac4417">مديريت خطر بلايا</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5NN7CDR5NKU2-831-818</_dlc_DocId>
    <_dlc_DocIdUrl xmlns="1047730d-92e1-4018-9084-d932fd3a7f58">
      <Url>http://www.health.gov.ir/hnd/_layouts/DocIdRedir.aspx?ID=5NN7CDR5NKU2-831-818</Url>
      <Description>5NN7CDR5NKU2-831-818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16B9AE-7735-41BC-A39B-6EB575A6B8CF}">
  <ds:schemaRefs>
    <ds:schemaRef ds:uri="http://schemas.microsoft.com/sharepoint/events"/>
  </ds:schemaRefs>
</ds:datastoreItem>
</file>

<file path=customXml/itemProps2.xml><?xml version="1.0" encoding="utf-8"?>
<ds:datastoreItem xmlns:ds="http://schemas.openxmlformats.org/officeDocument/2006/customXml" ds:itemID="{F7F568FF-CAAB-474F-B904-980889DA648E}">
  <ds:schemaRefs>
    <ds:schemaRef ds:uri="http://schemas.microsoft.com/sharepoint/v3/contenttype/forms"/>
  </ds:schemaRefs>
</ds:datastoreItem>
</file>

<file path=customXml/itemProps3.xml><?xml version="1.0" encoding="utf-8"?>
<ds:datastoreItem xmlns:ds="http://schemas.openxmlformats.org/officeDocument/2006/customXml" ds:itemID="{AE284103-D9E8-48E4-9D38-5AB62E348453}">
  <ds:schemaRefs>
    <ds:schemaRef ds:uri="http://purl.org/dc/terms/"/>
    <ds:schemaRef ds:uri="http://schemas.microsoft.com/office/infopath/2007/PartnerControls"/>
    <ds:schemaRef ds:uri="http://schemas.microsoft.com/office/2006/metadata/properties"/>
    <ds:schemaRef ds:uri="12fdc5dc-769e-4543-b10d-fbea3dac4417"/>
    <ds:schemaRef ds:uri="http://www.w3.org/XML/1998/namespace"/>
    <ds:schemaRef ds:uri="http://schemas.microsoft.com/office/2006/documentManagement/types"/>
    <ds:schemaRef ds:uri="http://purl.org/dc/elements/1.1/"/>
    <ds:schemaRef ds:uri="http://schemas.openxmlformats.org/package/2006/metadata/core-properties"/>
    <ds:schemaRef ds:uri="1047730d-92e1-4018-9084-d932fd3a7f58"/>
    <ds:schemaRef ds:uri="http://purl.org/dc/dcmitype/"/>
  </ds:schemaRefs>
</ds:datastoreItem>
</file>

<file path=customXml/itemProps4.xml><?xml version="1.0" encoding="utf-8"?>
<ds:datastoreItem xmlns:ds="http://schemas.openxmlformats.org/officeDocument/2006/customXml" ds:itemID="{DD937540-CAB2-430D-A6EB-814D5CE082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1551</TotalTime>
  <Words>1088</Words>
  <Application>Microsoft Office PowerPoint</Application>
  <PresentationFormat>Widescreen</PresentationFormat>
  <Paragraphs>135</Paragraphs>
  <Slides>21</Slides>
  <Notes>0</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2 Yagut</vt:lpstr>
      <vt:lpstr>Arial</vt:lpstr>
      <vt:lpstr>Arial Narrow</vt:lpstr>
      <vt:lpstr>B Yagut</vt:lpstr>
      <vt:lpstr>B Yekan</vt:lpstr>
      <vt:lpstr>Calibri</vt:lpstr>
      <vt:lpstr>Calibri Light</vt:lpstr>
      <vt:lpstr>Constantia</vt:lpstr>
      <vt:lpstr>Times New Roman</vt:lpstr>
      <vt:lpstr>Office Theme</vt:lpstr>
      <vt:lpstr>مدیریت اطلاعات در بلایا  مدیریت خطر بلایا    </vt:lpstr>
      <vt:lpstr>  </vt:lpstr>
      <vt:lpstr>اهداف آموزشی</vt:lpstr>
      <vt:lpstr>فهرست عناوین</vt:lpstr>
      <vt:lpstr>PowerPoint Presentation</vt:lpstr>
      <vt:lpstr>PowerPoint Presentation</vt:lpstr>
      <vt:lpstr>روش های جمع آوری داده </vt:lpstr>
      <vt:lpstr>PowerPoint Presentation</vt:lpstr>
      <vt:lpstr>PowerPoint Presentation</vt:lpstr>
      <vt:lpstr>نقش مدیریت اطلاعات  در سازمانها</vt:lpstr>
      <vt:lpstr>خصوصیات یک سیستم کارآمد اطلاعات</vt:lpstr>
      <vt:lpstr>اهمیت اطلاعات در مدیریت بلایا</vt:lpstr>
      <vt:lpstr>منابع اطلاعاتی برای مدیریت اضطراری سلامت</vt:lpstr>
      <vt:lpstr>PowerPoint Presentation</vt:lpstr>
      <vt:lpstr>چه کسانی برای مدیریت اضطراری سلامت به اطلاعات نیاز دارد؟</vt:lpstr>
      <vt:lpstr>مدیریت اطلاعات دربلایا می تواند به سه مرحله تقسیم شود</vt:lpstr>
      <vt:lpstr>PowerPoint Presentation</vt:lpstr>
      <vt:lpstr>پرسش وتمرین</vt:lpstr>
      <vt:lpstr>تمرین عملی </vt:lpstr>
      <vt:lpstr>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مدیریت اطلاعات در بلایا</dc:title>
  <dc:creator>Admin</dc:creator>
  <cp:lastModifiedBy>saberi</cp:lastModifiedBy>
  <cp:revision>120</cp:revision>
  <dcterms:created xsi:type="dcterms:W3CDTF">2020-04-24T16:24:54Z</dcterms:created>
  <dcterms:modified xsi:type="dcterms:W3CDTF">2021-10-19T10:12:15Z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c4bbee74-3b41-4921-be15-bcf36302f712</vt:lpwstr>
  </property>
</Properties>
</file>